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2" r:id="rId6"/>
    <p:sldId id="257" r:id="rId7"/>
    <p:sldId id="261" r:id="rId8"/>
    <p:sldId id="275" r:id="rId9"/>
    <p:sldId id="286" r:id="rId10"/>
    <p:sldId id="274" r:id="rId11"/>
    <p:sldId id="277" r:id="rId12"/>
    <p:sldId id="278" r:id="rId13"/>
    <p:sldId id="27848" r:id="rId14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AEEF7D-955D-4AB0-BFC5-71C908BD0307}">
          <p14:sldIdLst>
            <p14:sldId id="256"/>
            <p14:sldId id="282"/>
            <p14:sldId id="257"/>
            <p14:sldId id="261"/>
            <p14:sldId id="275"/>
            <p14:sldId id="286"/>
            <p14:sldId id="274"/>
            <p14:sldId id="277"/>
            <p14:sldId id="278"/>
          </p14:sldIdLst>
        </p14:section>
        <p14:section name="Appendix" id="{FE3E951D-B434-4CAB-99BF-D90BF3594D63}">
          <p14:sldIdLst>
            <p14:sldId id="278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84" userDrawn="1">
          <p15:clr>
            <a:srgbClr val="A4A3A4"/>
          </p15:clr>
        </p15:guide>
        <p15:guide id="2" pos="2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ly D'Ambrisi" initials="KD" lastIdx="1" clrIdx="0"/>
  <p:cmAuthor id="1" name="Matthew Threatt-Peters" initials="MTP" lastIdx="9" clrIdx="1">
    <p:extLst>
      <p:ext uri="{19B8F6BF-5375-455C-9EA6-DF929625EA0E}">
        <p15:presenceInfo xmlns:p15="http://schemas.microsoft.com/office/powerpoint/2012/main" userId="S::mtpeters@kindsnacks.com::cbd762fa-c668-4fec-b2b0-4fbb12b7e5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13F"/>
    <a:srgbClr val="A2CA5A"/>
    <a:srgbClr val="D2DEA6"/>
    <a:srgbClr val="000000"/>
    <a:srgbClr val="52BDEC"/>
    <a:srgbClr val="AFBD21"/>
    <a:srgbClr val="EE3124"/>
    <a:srgbClr val="F0B310"/>
    <a:srgbClr val="83603F"/>
    <a:srgbClr val="CE9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7C6C6-B4CA-2378-FE19-60E7AF067497}" v="1" dt="2022-03-04T18:30:40.234"/>
    <p1510:client id="{C2600A25-12DB-0EA9-9CC7-3093E5052821}" v="24" dt="2022-08-31T14:53:58.230"/>
    <p1510:client id="{E58F099E-314B-4382-9F9A-6C17F49ACE45}" v="1099" dt="2022-03-04T14:46:18.565"/>
  </p1510:revLst>
</p1510:revInfo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448" y="660"/>
      </p:cViewPr>
      <p:guideLst>
        <p:guide orient="horz" pos="2784"/>
        <p:guide pos="2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Threatt-Peters" userId="S::mtpeters@kindsnacks.com::cbd762fa-c668-4fec-b2b0-4fbb12b7e5f0" providerId="AD" clId="Web-{C2600A25-12DB-0EA9-9CC7-3093E5052821}"/>
    <pc:docChg chg="delSld modSection">
      <pc:chgData name="Matthew Threatt-Peters" userId="S::mtpeters@kindsnacks.com::cbd762fa-c668-4fec-b2b0-4fbb12b7e5f0" providerId="AD" clId="Web-{C2600A25-12DB-0EA9-9CC7-3093E5052821}" dt="2022-08-31T14:53:58.230" v="23"/>
      <pc:docMkLst>
        <pc:docMk/>
      </pc:docMkLst>
      <pc:sldChg chg="del">
        <pc:chgData name="Matthew Threatt-Peters" userId="S::mtpeters@kindsnacks.com::cbd762fa-c668-4fec-b2b0-4fbb12b7e5f0" providerId="AD" clId="Web-{C2600A25-12DB-0EA9-9CC7-3093E5052821}" dt="2022-08-31T14:53:49.058" v="19"/>
        <pc:sldMkLst>
          <pc:docMk/>
          <pc:sldMk cId="3580372695" sldId="258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14"/>
        <pc:sldMkLst>
          <pc:docMk/>
          <pc:sldMk cId="320948921" sldId="259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13"/>
        <pc:sldMkLst>
          <pc:docMk/>
          <pc:sldMk cId="554894865" sldId="260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12"/>
        <pc:sldMkLst>
          <pc:docMk/>
          <pc:sldMk cId="3082739163" sldId="262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11"/>
        <pc:sldMkLst>
          <pc:docMk/>
          <pc:sldMk cId="1084067562" sldId="263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58" v="21"/>
        <pc:sldMkLst>
          <pc:docMk/>
          <pc:sldMk cId="3691059099" sldId="264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10"/>
        <pc:sldMkLst>
          <pc:docMk/>
          <pc:sldMk cId="883125087" sldId="265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9"/>
        <pc:sldMkLst>
          <pc:docMk/>
          <pc:sldMk cId="979038583" sldId="266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8"/>
        <pc:sldMkLst>
          <pc:docMk/>
          <pc:sldMk cId="2584803633" sldId="267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7"/>
        <pc:sldMkLst>
          <pc:docMk/>
          <pc:sldMk cId="2189821546" sldId="268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6"/>
        <pc:sldMkLst>
          <pc:docMk/>
          <pc:sldMk cId="3325002987" sldId="269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5"/>
        <pc:sldMkLst>
          <pc:docMk/>
          <pc:sldMk cId="1258158125" sldId="270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26" v="1"/>
        <pc:sldMkLst>
          <pc:docMk/>
          <pc:sldMk cId="974646615" sldId="271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26" v="0"/>
        <pc:sldMkLst>
          <pc:docMk/>
          <pc:sldMk cId="551247338" sldId="272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15"/>
        <pc:sldMkLst>
          <pc:docMk/>
          <pc:sldMk cId="320056866" sldId="273"/>
        </pc:sldMkLst>
      </pc:sldChg>
      <pc:sldChg chg="delCm">
        <pc:chgData name="Matthew Threatt-Peters" userId="S::mtpeters@kindsnacks.com::cbd762fa-c668-4fec-b2b0-4fbb12b7e5f0" providerId="AD" clId="Web-{C2600A25-12DB-0EA9-9CC7-3093E5052821}" dt="2022-08-31T14:53:58.230" v="23"/>
        <pc:sldMkLst>
          <pc:docMk/>
          <pc:sldMk cId="2199756968" sldId="274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58" v="20"/>
        <pc:sldMkLst>
          <pc:docMk/>
          <pc:sldMk cId="2874708351" sldId="276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58" v="18"/>
        <pc:sldMkLst>
          <pc:docMk/>
          <pc:sldMk cId="3415179357" sldId="279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58" v="17"/>
        <pc:sldMkLst>
          <pc:docMk/>
          <pc:sldMk cId="1736277924" sldId="280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58" v="16"/>
        <pc:sldMkLst>
          <pc:docMk/>
          <pc:sldMk cId="2739970774" sldId="281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2"/>
        <pc:sldMkLst>
          <pc:docMk/>
          <pc:sldMk cId="2140447631" sldId="283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4"/>
        <pc:sldMkLst>
          <pc:docMk/>
          <pc:sldMk cId="449863267" sldId="284"/>
        </pc:sldMkLst>
      </pc:sldChg>
      <pc:sldChg chg="del">
        <pc:chgData name="Matthew Threatt-Peters" userId="S::mtpeters@kindsnacks.com::cbd762fa-c668-4fec-b2b0-4fbb12b7e5f0" providerId="AD" clId="Web-{C2600A25-12DB-0EA9-9CC7-3093E5052821}" dt="2022-08-31T14:53:49.042" v="3"/>
        <pc:sldMkLst>
          <pc:docMk/>
          <pc:sldMk cId="644866333" sldId="28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Consumption of healthier foods</a:t>
            </a:r>
          </a:p>
        </c:rich>
      </c:tx>
      <c:layout>
        <c:manualLayout>
          <c:xMode val="edge"/>
          <c:yMode val="edge"/>
          <c:x val="0.1089898664367914"/>
          <c:y val="6.1949607815081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1315242657376972E-3"/>
                  <c:y val="-0.289098169803712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FFE-42EF-86F2-FB00526AAD22}"/>
                </c:ext>
              </c:extLst>
            </c:dLbl>
            <c:dLbl>
              <c:idx val="1"/>
              <c:layout>
                <c:manualLayout>
                  <c:x val="-3.1315242657376972E-3"/>
                  <c:y val="-0.289098169803712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FE-42EF-86F2-FB00526AAD22}"/>
                </c:ext>
              </c:extLst>
            </c:dLbl>
            <c:dLbl>
              <c:idx val="2"/>
              <c:layout>
                <c:manualLayout>
                  <c:x val="-5.741061499286768E-17"/>
                  <c:y val="-0.276708248240696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FFE-42EF-86F2-FB00526AAD22}"/>
                </c:ext>
              </c:extLst>
            </c:dLbl>
            <c:dLbl>
              <c:idx val="3"/>
              <c:layout>
                <c:manualLayout>
                  <c:x val="0"/>
                  <c:y val="-0.280838222095034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FE-42EF-86F2-FB00526AAD22}"/>
                </c:ext>
              </c:extLst>
            </c:dLbl>
            <c:dLbl>
              <c:idx val="4"/>
              <c:layout>
                <c:manualLayout>
                  <c:x val="3.1315242657376972E-3"/>
                  <c:y val="-0.2188886142799536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FFE-42EF-86F2-FB00526AAD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Gen Z/ Younger Millenial</c:v>
                </c:pt>
                <c:pt idx="1">
                  <c:v>Older Millenial</c:v>
                </c:pt>
                <c:pt idx="2">
                  <c:v>Gen X</c:v>
                </c:pt>
                <c:pt idx="3">
                  <c:v>Younger Boomer</c:v>
                </c:pt>
                <c:pt idx="4">
                  <c:v>Older Boomer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0.22</c:v>
                </c:pt>
                <c:pt idx="1">
                  <c:v>0.22</c:v>
                </c:pt>
                <c:pt idx="2">
                  <c:v>0.21</c:v>
                </c:pt>
                <c:pt idx="3">
                  <c:v>0.2</c:v>
                </c:pt>
                <c:pt idx="4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E-42EF-86F2-FB00526AAD2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857162287"/>
        <c:axId val="1857171855"/>
      </c:barChart>
      <c:catAx>
        <c:axId val="1857162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7171855"/>
        <c:crosses val="autoZero"/>
        <c:auto val="1"/>
        <c:lblAlgn val="ctr"/>
        <c:lblOffset val="100"/>
        <c:noMultiLvlLbl val="0"/>
      </c:catAx>
      <c:valAx>
        <c:axId val="185717185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57162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Channel growth</a:t>
            </a:r>
            <a:r>
              <a:rPr lang="en-US" sz="1400" baseline="0"/>
              <a:t> vs. 2YA</a:t>
            </a:r>
            <a:endParaRPr lang="en-US" sz="1400"/>
          </a:p>
        </c:rich>
      </c:tx>
      <c:layout>
        <c:manualLayout>
          <c:xMode val="edge"/>
          <c:yMode val="edge"/>
          <c:x val="0.31150604076875682"/>
          <c:y val="0.776762113819168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0421771822674556E-2"/>
          <c:y val="7.0721522224809819E-2"/>
          <c:w val="0.93110646615377068"/>
          <c:h val="0.5459008892262462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2526097062950789E-2"/>
                  <c:y val="-0.107379320212807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B1-4173-AC3F-02222A4A3D75}"/>
                </c:ext>
              </c:extLst>
            </c:dLbl>
            <c:dLbl>
              <c:idx val="1"/>
              <c:layout>
                <c:manualLayout>
                  <c:x val="2.0696116022749962E-3"/>
                  <c:y val="-0.235683833277800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B1-4173-AC3F-02222A4A3D75}"/>
                </c:ext>
              </c:extLst>
            </c:dLbl>
            <c:dLbl>
              <c:idx val="2"/>
              <c:layout>
                <c:manualLayout>
                  <c:x val="-5.741061499286768E-17"/>
                  <c:y val="-0.2767082482406962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3B1-4173-AC3F-02222A4A3D75}"/>
                </c:ext>
              </c:extLst>
            </c:dLbl>
            <c:dLbl>
              <c:idx val="3"/>
              <c:layout>
                <c:manualLayout>
                  <c:x val="0"/>
                  <c:y val="-0.280838222095034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B1-4173-AC3F-02222A4A3D75}"/>
                </c:ext>
              </c:extLst>
            </c:dLbl>
            <c:dLbl>
              <c:idx val="4"/>
              <c:layout>
                <c:manualLayout>
                  <c:x val="9.3944943762033929E-3"/>
                  <c:y val="-0.301819751068849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3B1-4173-AC3F-02222A4A3D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Grocery</c:v>
                </c:pt>
                <c:pt idx="1">
                  <c:v>Dollar</c:v>
                </c:pt>
                <c:pt idx="2">
                  <c:v>Mass</c:v>
                </c:pt>
                <c:pt idx="3">
                  <c:v>Club</c:v>
                </c:pt>
                <c:pt idx="4">
                  <c:v>Convenience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0.03</c:v>
                </c:pt>
                <c:pt idx="1">
                  <c:v>7.0000000000000007E-2</c:v>
                </c:pt>
                <c:pt idx="2">
                  <c:v>0.12</c:v>
                </c:pt>
                <c:pt idx="3">
                  <c:v>0.17</c:v>
                </c:pt>
                <c:pt idx="4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3B1-4173-AC3F-02222A4A3D7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857162287"/>
        <c:axId val="1857171855"/>
      </c:barChart>
      <c:catAx>
        <c:axId val="1857162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7171855"/>
        <c:crosses val="autoZero"/>
        <c:auto val="1"/>
        <c:lblAlgn val="ctr"/>
        <c:lblOffset val="100"/>
        <c:noMultiLvlLbl val="0"/>
      </c:catAx>
      <c:valAx>
        <c:axId val="1857171855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857162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6E-400E-8874-E439A1C8E77E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6E-400E-8874-E439A1C8E77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0.54</c:v>
                </c:pt>
                <c:pt idx="1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6E-400E-8874-E439A1C8E7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42-401A-BE2F-31AB92AB8ED4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42-401A-BE2F-31AB92AB8ED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0.54</c:v>
                </c:pt>
                <c:pt idx="1">
                  <c:v>0.46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42-401A-BE2F-31AB92AB8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73-42CA-B3A4-619C289A8489}"/>
              </c:ext>
            </c:extLst>
          </c:dPt>
          <c:dPt>
            <c:idx val="1"/>
            <c:bubble3D val="0"/>
            <c:spPr>
              <a:solidFill>
                <a:schemeClr val="bg2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73-42CA-B3A4-619C289A848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0.51</c:v>
                </c:pt>
                <c:pt idx="1">
                  <c:v>0.49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173-42CA-B3A4-619C289A8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5683C-AB26-4EB2-9FB4-45422208BF2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4EE264-5721-4764-8861-D2E2F4E01A83}">
      <dgm:prSet custT="1"/>
      <dgm:spPr/>
      <dgm:t>
        <a:bodyPr/>
        <a:lstStyle/>
        <a:p>
          <a:r>
            <a:rPr lang="en-US" sz="2800" dirty="0"/>
            <a:t>Breakfast in the macro environment</a:t>
          </a:r>
        </a:p>
      </dgm:t>
    </dgm:pt>
    <dgm:pt modelId="{BCADE0AC-5ED6-4061-8D55-5615D0BFDE87}" type="parTrans" cxnId="{BD8E0EA0-92EA-41E7-B89A-FB89F1CFDF62}">
      <dgm:prSet/>
      <dgm:spPr/>
      <dgm:t>
        <a:bodyPr/>
        <a:lstStyle/>
        <a:p>
          <a:endParaRPr lang="en-US" sz="2800"/>
        </a:p>
      </dgm:t>
    </dgm:pt>
    <dgm:pt modelId="{A71EAE71-E520-4773-A4E9-722121456E3B}" type="sibTrans" cxnId="{BD8E0EA0-92EA-41E7-B89A-FB89F1CFDF62}">
      <dgm:prSet/>
      <dgm:spPr/>
      <dgm:t>
        <a:bodyPr/>
        <a:lstStyle/>
        <a:p>
          <a:endParaRPr lang="en-US" sz="2800"/>
        </a:p>
      </dgm:t>
    </dgm:pt>
    <dgm:pt modelId="{F4DB058B-F0E1-44EF-A4D6-860DDAD4354E}">
      <dgm:prSet custT="1"/>
      <dgm:spPr/>
      <dgm:t>
        <a:bodyPr/>
        <a:lstStyle/>
        <a:p>
          <a:r>
            <a:rPr lang="en-US" sz="2800" dirty="0"/>
            <a:t>Covid affect on health choices</a:t>
          </a:r>
        </a:p>
      </dgm:t>
    </dgm:pt>
    <dgm:pt modelId="{F06FD7A6-844E-43C0-B5FD-2BD63C5D6AD8}" type="parTrans" cxnId="{6DC199D7-D443-4E3E-97C5-0D74A15485EF}">
      <dgm:prSet/>
      <dgm:spPr/>
      <dgm:t>
        <a:bodyPr/>
        <a:lstStyle/>
        <a:p>
          <a:endParaRPr lang="en-US" sz="2800"/>
        </a:p>
      </dgm:t>
    </dgm:pt>
    <dgm:pt modelId="{8576FA5B-EAA2-4596-A816-1A795BDC0681}" type="sibTrans" cxnId="{6DC199D7-D443-4E3E-97C5-0D74A15485EF}">
      <dgm:prSet/>
      <dgm:spPr/>
      <dgm:t>
        <a:bodyPr/>
        <a:lstStyle/>
        <a:p>
          <a:endParaRPr lang="en-US" sz="2800"/>
        </a:p>
      </dgm:t>
    </dgm:pt>
    <dgm:pt modelId="{A15E1B44-33DD-4C01-8CC8-9E6C647072BC}">
      <dgm:prSet custT="1"/>
      <dgm:spPr/>
      <dgm:t>
        <a:bodyPr/>
        <a:lstStyle/>
        <a:p>
          <a:r>
            <a:rPr lang="en-US" sz="2800"/>
            <a:t>Breakfast trends across generations</a:t>
          </a:r>
        </a:p>
      </dgm:t>
    </dgm:pt>
    <dgm:pt modelId="{0DBEC0ED-30CE-4B95-B378-B848F1596222}" type="parTrans" cxnId="{3209E960-CA84-4420-BD74-EC326064A358}">
      <dgm:prSet/>
      <dgm:spPr/>
      <dgm:t>
        <a:bodyPr/>
        <a:lstStyle/>
        <a:p>
          <a:endParaRPr lang="en-US" sz="2800"/>
        </a:p>
      </dgm:t>
    </dgm:pt>
    <dgm:pt modelId="{9D9A0140-50F7-4C85-A2A7-78CD245CFEA7}" type="sibTrans" cxnId="{3209E960-CA84-4420-BD74-EC326064A358}">
      <dgm:prSet/>
      <dgm:spPr/>
      <dgm:t>
        <a:bodyPr/>
        <a:lstStyle/>
        <a:p>
          <a:endParaRPr lang="en-US" sz="2800"/>
        </a:p>
      </dgm:t>
    </dgm:pt>
    <dgm:pt modelId="{B8E36720-87BB-439E-B547-AB98B6600FE6}">
      <dgm:prSet custT="1"/>
      <dgm:spPr/>
      <dgm:t>
        <a:bodyPr/>
        <a:lstStyle/>
        <a:p>
          <a:r>
            <a:rPr lang="en-US" sz="2800" dirty="0"/>
            <a:t>Factors of eating out</a:t>
          </a:r>
        </a:p>
      </dgm:t>
    </dgm:pt>
    <dgm:pt modelId="{E85787E8-34A7-4714-B438-8AA913996D83}" type="parTrans" cxnId="{140F47C1-82FD-46C4-9F93-18DC58380612}">
      <dgm:prSet/>
      <dgm:spPr/>
      <dgm:t>
        <a:bodyPr/>
        <a:lstStyle/>
        <a:p>
          <a:endParaRPr lang="en-US" sz="2800"/>
        </a:p>
      </dgm:t>
    </dgm:pt>
    <dgm:pt modelId="{DF89BE8B-A1FA-40F1-8022-E1962A24F6CF}" type="sibTrans" cxnId="{140F47C1-82FD-46C4-9F93-18DC58380612}">
      <dgm:prSet/>
      <dgm:spPr/>
      <dgm:t>
        <a:bodyPr/>
        <a:lstStyle/>
        <a:p>
          <a:endParaRPr lang="en-US" sz="2800"/>
        </a:p>
      </dgm:t>
    </dgm:pt>
    <dgm:pt modelId="{85E6F929-5149-49EE-A2F2-93AE2F41DFC8}">
      <dgm:prSet custT="1"/>
      <dgm:spPr/>
      <dgm:t>
        <a:bodyPr/>
        <a:lstStyle/>
        <a:p>
          <a:r>
            <a:rPr lang="en-US" sz="2800"/>
            <a:t>Opportunities for engagement</a:t>
          </a:r>
        </a:p>
      </dgm:t>
    </dgm:pt>
    <dgm:pt modelId="{53734619-2A67-4804-A0EC-B2E7BF64CA26}" type="parTrans" cxnId="{1CB3269D-85B4-48BB-91F2-0C1553E505CB}">
      <dgm:prSet/>
      <dgm:spPr/>
      <dgm:t>
        <a:bodyPr/>
        <a:lstStyle/>
        <a:p>
          <a:endParaRPr lang="en-US" sz="2800"/>
        </a:p>
      </dgm:t>
    </dgm:pt>
    <dgm:pt modelId="{C7428447-0F62-4A1D-852D-995C0D55F74D}" type="sibTrans" cxnId="{1CB3269D-85B4-48BB-91F2-0C1553E505CB}">
      <dgm:prSet/>
      <dgm:spPr/>
      <dgm:t>
        <a:bodyPr/>
        <a:lstStyle/>
        <a:p>
          <a:endParaRPr lang="en-US" sz="2800"/>
        </a:p>
      </dgm:t>
    </dgm:pt>
    <dgm:pt modelId="{F163BDC0-9783-4AA7-A613-FDDDF2EBE14D}">
      <dgm:prSet custT="1"/>
      <dgm:spPr/>
      <dgm:t>
        <a:bodyPr/>
        <a:lstStyle/>
        <a:p>
          <a:r>
            <a:rPr lang="en-US" sz="2800" dirty="0"/>
            <a:t>How KIND can stay winning</a:t>
          </a:r>
        </a:p>
      </dgm:t>
    </dgm:pt>
    <dgm:pt modelId="{8B35B04F-6984-488F-9E18-B489F2B6B51F}" type="parTrans" cxnId="{D2B205C1-28C8-4031-A40C-EEBD3AE3C92B}">
      <dgm:prSet/>
      <dgm:spPr/>
      <dgm:t>
        <a:bodyPr/>
        <a:lstStyle/>
        <a:p>
          <a:endParaRPr lang="en-US" sz="2800"/>
        </a:p>
      </dgm:t>
    </dgm:pt>
    <dgm:pt modelId="{F29FFAAD-67AB-4C79-911D-660048DAD19C}" type="sibTrans" cxnId="{D2B205C1-28C8-4031-A40C-EEBD3AE3C92B}">
      <dgm:prSet/>
      <dgm:spPr/>
      <dgm:t>
        <a:bodyPr/>
        <a:lstStyle/>
        <a:p>
          <a:endParaRPr lang="en-US" sz="2800"/>
        </a:p>
      </dgm:t>
    </dgm:pt>
    <dgm:pt modelId="{B1C8FB3D-1CD1-4C8B-9F58-8FD51DB6AAD0}" type="pres">
      <dgm:prSet presAssocID="{C445683C-AB26-4EB2-9FB4-45422208BF27}" presName="vert0" presStyleCnt="0">
        <dgm:presLayoutVars>
          <dgm:dir/>
          <dgm:animOne val="branch"/>
          <dgm:animLvl val="lvl"/>
        </dgm:presLayoutVars>
      </dgm:prSet>
      <dgm:spPr/>
    </dgm:pt>
    <dgm:pt modelId="{85FA4D6A-EBB8-4C30-87B6-FF502A86D53C}" type="pres">
      <dgm:prSet presAssocID="{6E4EE264-5721-4764-8861-D2E2F4E01A83}" presName="thickLine" presStyleLbl="alignNode1" presStyleIdx="0" presStyleCnt="6"/>
      <dgm:spPr/>
    </dgm:pt>
    <dgm:pt modelId="{63A4D7F6-FC13-4737-8648-6037A4794837}" type="pres">
      <dgm:prSet presAssocID="{6E4EE264-5721-4764-8861-D2E2F4E01A83}" presName="horz1" presStyleCnt="0"/>
      <dgm:spPr/>
    </dgm:pt>
    <dgm:pt modelId="{F3CEF026-205A-4950-92FE-2D151683BFBB}" type="pres">
      <dgm:prSet presAssocID="{6E4EE264-5721-4764-8861-D2E2F4E01A83}" presName="tx1" presStyleLbl="revTx" presStyleIdx="0" presStyleCnt="6"/>
      <dgm:spPr/>
    </dgm:pt>
    <dgm:pt modelId="{AB673A9F-36F7-472E-B6D8-B0DAC955EE7B}" type="pres">
      <dgm:prSet presAssocID="{6E4EE264-5721-4764-8861-D2E2F4E01A83}" presName="vert1" presStyleCnt="0"/>
      <dgm:spPr/>
    </dgm:pt>
    <dgm:pt modelId="{463B6FFC-0AFF-4DCA-ABF4-1542E417388A}" type="pres">
      <dgm:prSet presAssocID="{F4DB058B-F0E1-44EF-A4D6-860DDAD4354E}" presName="thickLine" presStyleLbl="alignNode1" presStyleIdx="1" presStyleCnt="6"/>
      <dgm:spPr/>
    </dgm:pt>
    <dgm:pt modelId="{22669A94-D679-4EAE-AB8A-8A91EF3D4504}" type="pres">
      <dgm:prSet presAssocID="{F4DB058B-F0E1-44EF-A4D6-860DDAD4354E}" presName="horz1" presStyleCnt="0"/>
      <dgm:spPr/>
    </dgm:pt>
    <dgm:pt modelId="{5364F7E2-955A-4C77-B6E4-8FB76CF87379}" type="pres">
      <dgm:prSet presAssocID="{F4DB058B-F0E1-44EF-A4D6-860DDAD4354E}" presName="tx1" presStyleLbl="revTx" presStyleIdx="1" presStyleCnt="6"/>
      <dgm:spPr/>
    </dgm:pt>
    <dgm:pt modelId="{365ED1B2-572A-4B9D-820D-2951FA5C3A83}" type="pres">
      <dgm:prSet presAssocID="{F4DB058B-F0E1-44EF-A4D6-860DDAD4354E}" presName="vert1" presStyleCnt="0"/>
      <dgm:spPr/>
    </dgm:pt>
    <dgm:pt modelId="{4CF3AA01-1ADF-4418-BB74-059E19004291}" type="pres">
      <dgm:prSet presAssocID="{A15E1B44-33DD-4C01-8CC8-9E6C647072BC}" presName="thickLine" presStyleLbl="alignNode1" presStyleIdx="2" presStyleCnt="6"/>
      <dgm:spPr/>
    </dgm:pt>
    <dgm:pt modelId="{87F43F94-E687-4662-9E3F-D50B71A4B313}" type="pres">
      <dgm:prSet presAssocID="{A15E1B44-33DD-4C01-8CC8-9E6C647072BC}" presName="horz1" presStyleCnt="0"/>
      <dgm:spPr/>
    </dgm:pt>
    <dgm:pt modelId="{8989493A-AA66-46C7-9C9F-C2FC1F8A7DA9}" type="pres">
      <dgm:prSet presAssocID="{A15E1B44-33DD-4C01-8CC8-9E6C647072BC}" presName="tx1" presStyleLbl="revTx" presStyleIdx="2" presStyleCnt="6"/>
      <dgm:spPr/>
    </dgm:pt>
    <dgm:pt modelId="{D5B8A6CE-0443-4C46-8333-B35FE0AA0CEB}" type="pres">
      <dgm:prSet presAssocID="{A15E1B44-33DD-4C01-8CC8-9E6C647072BC}" presName="vert1" presStyleCnt="0"/>
      <dgm:spPr/>
    </dgm:pt>
    <dgm:pt modelId="{9230C5DF-DC72-4C5F-9306-451F85E732B0}" type="pres">
      <dgm:prSet presAssocID="{B8E36720-87BB-439E-B547-AB98B6600FE6}" presName="thickLine" presStyleLbl="alignNode1" presStyleIdx="3" presStyleCnt="6"/>
      <dgm:spPr/>
    </dgm:pt>
    <dgm:pt modelId="{E9C106AA-25A9-473B-838D-B347EED27B7A}" type="pres">
      <dgm:prSet presAssocID="{B8E36720-87BB-439E-B547-AB98B6600FE6}" presName="horz1" presStyleCnt="0"/>
      <dgm:spPr/>
    </dgm:pt>
    <dgm:pt modelId="{91BDC0B6-CE62-4FCC-AF40-96C03B143532}" type="pres">
      <dgm:prSet presAssocID="{B8E36720-87BB-439E-B547-AB98B6600FE6}" presName="tx1" presStyleLbl="revTx" presStyleIdx="3" presStyleCnt="6"/>
      <dgm:spPr/>
    </dgm:pt>
    <dgm:pt modelId="{56950B8A-A3A0-489B-95E7-E3FC92CAFE32}" type="pres">
      <dgm:prSet presAssocID="{B8E36720-87BB-439E-B547-AB98B6600FE6}" presName="vert1" presStyleCnt="0"/>
      <dgm:spPr/>
    </dgm:pt>
    <dgm:pt modelId="{9AA28F00-1FA1-46BE-8D1E-3E19C6838297}" type="pres">
      <dgm:prSet presAssocID="{85E6F929-5149-49EE-A2F2-93AE2F41DFC8}" presName="thickLine" presStyleLbl="alignNode1" presStyleIdx="4" presStyleCnt="6"/>
      <dgm:spPr/>
    </dgm:pt>
    <dgm:pt modelId="{F8F3512B-87F5-4E9B-90C6-0F62201DEBE9}" type="pres">
      <dgm:prSet presAssocID="{85E6F929-5149-49EE-A2F2-93AE2F41DFC8}" presName="horz1" presStyleCnt="0"/>
      <dgm:spPr/>
    </dgm:pt>
    <dgm:pt modelId="{E75F75F2-B914-450A-9CBC-297AE5B62CE7}" type="pres">
      <dgm:prSet presAssocID="{85E6F929-5149-49EE-A2F2-93AE2F41DFC8}" presName="tx1" presStyleLbl="revTx" presStyleIdx="4" presStyleCnt="6"/>
      <dgm:spPr/>
    </dgm:pt>
    <dgm:pt modelId="{E816D288-F529-486B-9E52-D71BDDC81778}" type="pres">
      <dgm:prSet presAssocID="{85E6F929-5149-49EE-A2F2-93AE2F41DFC8}" presName="vert1" presStyleCnt="0"/>
      <dgm:spPr/>
    </dgm:pt>
    <dgm:pt modelId="{4B89317F-4EF2-403B-910A-39816A7FF511}" type="pres">
      <dgm:prSet presAssocID="{F163BDC0-9783-4AA7-A613-FDDDF2EBE14D}" presName="thickLine" presStyleLbl="alignNode1" presStyleIdx="5" presStyleCnt="6"/>
      <dgm:spPr/>
    </dgm:pt>
    <dgm:pt modelId="{0EB1AFD2-CD3A-4219-902E-212ECB0338B9}" type="pres">
      <dgm:prSet presAssocID="{F163BDC0-9783-4AA7-A613-FDDDF2EBE14D}" presName="horz1" presStyleCnt="0"/>
      <dgm:spPr/>
    </dgm:pt>
    <dgm:pt modelId="{44ADB191-4337-4B6B-9AA0-0039C73C6D51}" type="pres">
      <dgm:prSet presAssocID="{F163BDC0-9783-4AA7-A613-FDDDF2EBE14D}" presName="tx1" presStyleLbl="revTx" presStyleIdx="5" presStyleCnt="6"/>
      <dgm:spPr/>
    </dgm:pt>
    <dgm:pt modelId="{50A62D79-0DFC-4039-A67A-22B6E24A8482}" type="pres">
      <dgm:prSet presAssocID="{F163BDC0-9783-4AA7-A613-FDDDF2EBE14D}" presName="vert1" presStyleCnt="0"/>
      <dgm:spPr/>
    </dgm:pt>
  </dgm:ptLst>
  <dgm:cxnLst>
    <dgm:cxn modelId="{DA10A502-305C-430A-8954-322CE67A5D11}" type="presOf" srcId="{A15E1B44-33DD-4C01-8CC8-9E6C647072BC}" destId="{8989493A-AA66-46C7-9C9F-C2FC1F8A7DA9}" srcOrd="0" destOrd="0" presId="urn:microsoft.com/office/officeart/2008/layout/LinedList"/>
    <dgm:cxn modelId="{2ED6721C-5D68-4A1C-A11E-5620C8A60934}" type="presOf" srcId="{F4DB058B-F0E1-44EF-A4D6-860DDAD4354E}" destId="{5364F7E2-955A-4C77-B6E4-8FB76CF87379}" srcOrd="0" destOrd="0" presId="urn:microsoft.com/office/officeart/2008/layout/LinedList"/>
    <dgm:cxn modelId="{35668333-CD6B-429F-B85A-E3BB6005D2ED}" type="presOf" srcId="{B8E36720-87BB-439E-B547-AB98B6600FE6}" destId="{91BDC0B6-CE62-4FCC-AF40-96C03B143532}" srcOrd="0" destOrd="0" presId="urn:microsoft.com/office/officeart/2008/layout/LinedList"/>
    <dgm:cxn modelId="{787DD736-7B96-4183-87C5-2F624BC51B19}" type="presOf" srcId="{85E6F929-5149-49EE-A2F2-93AE2F41DFC8}" destId="{E75F75F2-B914-450A-9CBC-297AE5B62CE7}" srcOrd="0" destOrd="0" presId="urn:microsoft.com/office/officeart/2008/layout/LinedList"/>
    <dgm:cxn modelId="{D467613C-2135-45FA-9357-520FDB183AF4}" type="presOf" srcId="{6E4EE264-5721-4764-8861-D2E2F4E01A83}" destId="{F3CEF026-205A-4950-92FE-2D151683BFBB}" srcOrd="0" destOrd="0" presId="urn:microsoft.com/office/officeart/2008/layout/LinedList"/>
    <dgm:cxn modelId="{3209E960-CA84-4420-BD74-EC326064A358}" srcId="{C445683C-AB26-4EB2-9FB4-45422208BF27}" destId="{A15E1B44-33DD-4C01-8CC8-9E6C647072BC}" srcOrd="2" destOrd="0" parTransId="{0DBEC0ED-30CE-4B95-B378-B848F1596222}" sibTransId="{9D9A0140-50F7-4C85-A2A7-78CD245CFEA7}"/>
    <dgm:cxn modelId="{1CB3269D-85B4-48BB-91F2-0C1553E505CB}" srcId="{C445683C-AB26-4EB2-9FB4-45422208BF27}" destId="{85E6F929-5149-49EE-A2F2-93AE2F41DFC8}" srcOrd="4" destOrd="0" parTransId="{53734619-2A67-4804-A0EC-B2E7BF64CA26}" sibTransId="{C7428447-0F62-4A1D-852D-995C0D55F74D}"/>
    <dgm:cxn modelId="{BD8E0EA0-92EA-41E7-B89A-FB89F1CFDF62}" srcId="{C445683C-AB26-4EB2-9FB4-45422208BF27}" destId="{6E4EE264-5721-4764-8861-D2E2F4E01A83}" srcOrd="0" destOrd="0" parTransId="{BCADE0AC-5ED6-4061-8D55-5615D0BFDE87}" sibTransId="{A71EAE71-E520-4773-A4E9-722121456E3B}"/>
    <dgm:cxn modelId="{94F6D8A2-50E6-45E9-B554-1ECAE33F2074}" type="presOf" srcId="{F163BDC0-9783-4AA7-A613-FDDDF2EBE14D}" destId="{44ADB191-4337-4B6B-9AA0-0039C73C6D51}" srcOrd="0" destOrd="0" presId="urn:microsoft.com/office/officeart/2008/layout/LinedList"/>
    <dgm:cxn modelId="{D2B205C1-28C8-4031-A40C-EEBD3AE3C92B}" srcId="{C445683C-AB26-4EB2-9FB4-45422208BF27}" destId="{F163BDC0-9783-4AA7-A613-FDDDF2EBE14D}" srcOrd="5" destOrd="0" parTransId="{8B35B04F-6984-488F-9E18-B489F2B6B51F}" sibTransId="{F29FFAAD-67AB-4C79-911D-660048DAD19C}"/>
    <dgm:cxn modelId="{140F47C1-82FD-46C4-9F93-18DC58380612}" srcId="{C445683C-AB26-4EB2-9FB4-45422208BF27}" destId="{B8E36720-87BB-439E-B547-AB98B6600FE6}" srcOrd="3" destOrd="0" parTransId="{E85787E8-34A7-4714-B438-8AA913996D83}" sibTransId="{DF89BE8B-A1FA-40F1-8022-E1962A24F6CF}"/>
    <dgm:cxn modelId="{6DC199D7-D443-4E3E-97C5-0D74A15485EF}" srcId="{C445683C-AB26-4EB2-9FB4-45422208BF27}" destId="{F4DB058B-F0E1-44EF-A4D6-860DDAD4354E}" srcOrd="1" destOrd="0" parTransId="{F06FD7A6-844E-43C0-B5FD-2BD63C5D6AD8}" sibTransId="{8576FA5B-EAA2-4596-A816-1A795BDC0681}"/>
    <dgm:cxn modelId="{CD5EC8DA-9BEE-4B49-8E86-B17E8094E86A}" type="presOf" srcId="{C445683C-AB26-4EB2-9FB4-45422208BF27}" destId="{B1C8FB3D-1CD1-4C8B-9F58-8FD51DB6AAD0}" srcOrd="0" destOrd="0" presId="urn:microsoft.com/office/officeart/2008/layout/LinedList"/>
    <dgm:cxn modelId="{779D2CA3-838A-4A18-BAB6-B083C642ADF2}" type="presParOf" srcId="{B1C8FB3D-1CD1-4C8B-9F58-8FD51DB6AAD0}" destId="{85FA4D6A-EBB8-4C30-87B6-FF502A86D53C}" srcOrd="0" destOrd="0" presId="urn:microsoft.com/office/officeart/2008/layout/LinedList"/>
    <dgm:cxn modelId="{1059759E-16B9-43FE-887E-E2EA5C1FDFB5}" type="presParOf" srcId="{B1C8FB3D-1CD1-4C8B-9F58-8FD51DB6AAD0}" destId="{63A4D7F6-FC13-4737-8648-6037A4794837}" srcOrd="1" destOrd="0" presId="urn:microsoft.com/office/officeart/2008/layout/LinedList"/>
    <dgm:cxn modelId="{5C0B3BBA-3C21-40F9-80B5-C192FAFF2B86}" type="presParOf" srcId="{63A4D7F6-FC13-4737-8648-6037A4794837}" destId="{F3CEF026-205A-4950-92FE-2D151683BFBB}" srcOrd="0" destOrd="0" presId="urn:microsoft.com/office/officeart/2008/layout/LinedList"/>
    <dgm:cxn modelId="{2F604D77-099A-479C-9077-2A8BF63A28EF}" type="presParOf" srcId="{63A4D7F6-FC13-4737-8648-6037A4794837}" destId="{AB673A9F-36F7-472E-B6D8-B0DAC955EE7B}" srcOrd="1" destOrd="0" presId="urn:microsoft.com/office/officeart/2008/layout/LinedList"/>
    <dgm:cxn modelId="{AED60F14-9137-41AF-A2C8-86151D0D6A7F}" type="presParOf" srcId="{B1C8FB3D-1CD1-4C8B-9F58-8FD51DB6AAD0}" destId="{463B6FFC-0AFF-4DCA-ABF4-1542E417388A}" srcOrd="2" destOrd="0" presId="urn:microsoft.com/office/officeart/2008/layout/LinedList"/>
    <dgm:cxn modelId="{233B375F-3824-4088-8F3F-4DC2E6DC7CB0}" type="presParOf" srcId="{B1C8FB3D-1CD1-4C8B-9F58-8FD51DB6AAD0}" destId="{22669A94-D679-4EAE-AB8A-8A91EF3D4504}" srcOrd="3" destOrd="0" presId="urn:microsoft.com/office/officeart/2008/layout/LinedList"/>
    <dgm:cxn modelId="{643377DA-9B76-4F6D-8178-54113FD821D7}" type="presParOf" srcId="{22669A94-D679-4EAE-AB8A-8A91EF3D4504}" destId="{5364F7E2-955A-4C77-B6E4-8FB76CF87379}" srcOrd="0" destOrd="0" presId="urn:microsoft.com/office/officeart/2008/layout/LinedList"/>
    <dgm:cxn modelId="{37A2F5D7-B4C8-4D54-B00F-49FC51C765DF}" type="presParOf" srcId="{22669A94-D679-4EAE-AB8A-8A91EF3D4504}" destId="{365ED1B2-572A-4B9D-820D-2951FA5C3A83}" srcOrd="1" destOrd="0" presId="urn:microsoft.com/office/officeart/2008/layout/LinedList"/>
    <dgm:cxn modelId="{E1A975E1-3CA3-4BE7-A331-87765292354D}" type="presParOf" srcId="{B1C8FB3D-1CD1-4C8B-9F58-8FD51DB6AAD0}" destId="{4CF3AA01-1ADF-4418-BB74-059E19004291}" srcOrd="4" destOrd="0" presId="urn:microsoft.com/office/officeart/2008/layout/LinedList"/>
    <dgm:cxn modelId="{3C70DC01-9F4D-4D81-AE77-BB94BB36AE8B}" type="presParOf" srcId="{B1C8FB3D-1CD1-4C8B-9F58-8FD51DB6AAD0}" destId="{87F43F94-E687-4662-9E3F-D50B71A4B313}" srcOrd="5" destOrd="0" presId="urn:microsoft.com/office/officeart/2008/layout/LinedList"/>
    <dgm:cxn modelId="{4D464846-4879-42F2-A3C8-774CB39733E9}" type="presParOf" srcId="{87F43F94-E687-4662-9E3F-D50B71A4B313}" destId="{8989493A-AA66-46C7-9C9F-C2FC1F8A7DA9}" srcOrd="0" destOrd="0" presId="urn:microsoft.com/office/officeart/2008/layout/LinedList"/>
    <dgm:cxn modelId="{B4524812-58C6-408F-8CDF-8EA1D5EA81B2}" type="presParOf" srcId="{87F43F94-E687-4662-9E3F-D50B71A4B313}" destId="{D5B8A6CE-0443-4C46-8333-B35FE0AA0CEB}" srcOrd="1" destOrd="0" presId="urn:microsoft.com/office/officeart/2008/layout/LinedList"/>
    <dgm:cxn modelId="{E8B81F6F-AFD8-422B-A332-9CA849DD4A47}" type="presParOf" srcId="{B1C8FB3D-1CD1-4C8B-9F58-8FD51DB6AAD0}" destId="{9230C5DF-DC72-4C5F-9306-451F85E732B0}" srcOrd="6" destOrd="0" presId="urn:microsoft.com/office/officeart/2008/layout/LinedList"/>
    <dgm:cxn modelId="{C9626A7A-9D5A-44F4-B4C6-2ACA61EF1E71}" type="presParOf" srcId="{B1C8FB3D-1CD1-4C8B-9F58-8FD51DB6AAD0}" destId="{E9C106AA-25A9-473B-838D-B347EED27B7A}" srcOrd="7" destOrd="0" presId="urn:microsoft.com/office/officeart/2008/layout/LinedList"/>
    <dgm:cxn modelId="{A89776BE-619F-4324-A353-24B6D5A24C59}" type="presParOf" srcId="{E9C106AA-25A9-473B-838D-B347EED27B7A}" destId="{91BDC0B6-CE62-4FCC-AF40-96C03B143532}" srcOrd="0" destOrd="0" presId="urn:microsoft.com/office/officeart/2008/layout/LinedList"/>
    <dgm:cxn modelId="{2F08D214-1234-41A8-BFFB-55BB62712117}" type="presParOf" srcId="{E9C106AA-25A9-473B-838D-B347EED27B7A}" destId="{56950B8A-A3A0-489B-95E7-E3FC92CAFE32}" srcOrd="1" destOrd="0" presId="urn:microsoft.com/office/officeart/2008/layout/LinedList"/>
    <dgm:cxn modelId="{5F1C2E88-0306-4E7D-B9FC-AD350E65F5E9}" type="presParOf" srcId="{B1C8FB3D-1CD1-4C8B-9F58-8FD51DB6AAD0}" destId="{9AA28F00-1FA1-46BE-8D1E-3E19C6838297}" srcOrd="8" destOrd="0" presId="urn:microsoft.com/office/officeart/2008/layout/LinedList"/>
    <dgm:cxn modelId="{ADE8B282-6E11-4886-807B-B7B49BD5D06D}" type="presParOf" srcId="{B1C8FB3D-1CD1-4C8B-9F58-8FD51DB6AAD0}" destId="{F8F3512B-87F5-4E9B-90C6-0F62201DEBE9}" srcOrd="9" destOrd="0" presId="urn:microsoft.com/office/officeart/2008/layout/LinedList"/>
    <dgm:cxn modelId="{53757724-A307-43AC-965F-F47229A8DF29}" type="presParOf" srcId="{F8F3512B-87F5-4E9B-90C6-0F62201DEBE9}" destId="{E75F75F2-B914-450A-9CBC-297AE5B62CE7}" srcOrd="0" destOrd="0" presId="urn:microsoft.com/office/officeart/2008/layout/LinedList"/>
    <dgm:cxn modelId="{62B25D58-F75C-4787-8898-5B5FE54A4D59}" type="presParOf" srcId="{F8F3512B-87F5-4E9B-90C6-0F62201DEBE9}" destId="{E816D288-F529-486B-9E52-D71BDDC81778}" srcOrd="1" destOrd="0" presId="urn:microsoft.com/office/officeart/2008/layout/LinedList"/>
    <dgm:cxn modelId="{D35CBEFF-ABE0-4761-8C8F-478210C1E64A}" type="presParOf" srcId="{B1C8FB3D-1CD1-4C8B-9F58-8FD51DB6AAD0}" destId="{4B89317F-4EF2-403B-910A-39816A7FF511}" srcOrd="10" destOrd="0" presId="urn:microsoft.com/office/officeart/2008/layout/LinedList"/>
    <dgm:cxn modelId="{DD341882-3575-42AE-B86C-5CDC42CD90FF}" type="presParOf" srcId="{B1C8FB3D-1CD1-4C8B-9F58-8FD51DB6AAD0}" destId="{0EB1AFD2-CD3A-4219-902E-212ECB0338B9}" srcOrd="11" destOrd="0" presId="urn:microsoft.com/office/officeart/2008/layout/LinedList"/>
    <dgm:cxn modelId="{5B8FF3CD-3857-43D7-9DA7-0E09146ABE01}" type="presParOf" srcId="{0EB1AFD2-CD3A-4219-902E-212ECB0338B9}" destId="{44ADB191-4337-4B6B-9AA0-0039C73C6D51}" srcOrd="0" destOrd="0" presId="urn:microsoft.com/office/officeart/2008/layout/LinedList"/>
    <dgm:cxn modelId="{6EBF9D53-2C4A-48EE-97AE-32F4B1E5A0DF}" type="presParOf" srcId="{0EB1AFD2-CD3A-4219-902E-212ECB0338B9}" destId="{50A62D79-0DFC-4039-A67A-22B6E24A84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82739-321E-4FB3-8CA1-90EE5FDDEBF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3C1E5BC-D03F-4CA7-8A74-E0EA439DE8D8}">
      <dgm:prSet phldrT="[Text]"/>
      <dgm:spPr/>
      <dgm:t>
        <a:bodyPr/>
        <a:lstStyle/>
        <a:p>
          <a:pPr algn="l"/>
          <a:r>
            <a:rPr lang="en-US"/>
            <a:t>Gen Z/ Younger Millennial</a:t>
          </a:r>
        </a:p>
      </dgm:t>
    </dgm:pt>
    <dgm:pt modelId="{1FB76B5D-64CE-4694-8293-4CBFE62D7F4F}" type="parTrans" cxnId="{9FD1FC64-B94A-42FE-98D4-4F573D5858AF}">
      <dgm:prSet/>
      <dgm:spPr/>
      <dgm:t>
        <a:bodyPr/>
        <a:lstStyle/>
        <a:p>
          <a:pPr algn="l"/>
          <a:endParaRPr lang="en-US"/>
        </a:p>
      </dgm:t>
    </dgm:pt>
    <dgm:pt modelId="{553D1D5D-C1C9-453D-BE05-52552349FB9A}" type="sibTrans" cxnId="{9FD1FC64-B94A-42FE-98D4-4F573D5858AF}">
      <dgm:prSet/>
      <dgm:spPr/>
      <dgm:t>
        <a:bodyPr/>
        <a:lstStyle/>
        <a:p>
          <a:pPr algn="l"/>
          <a:endParaRPr lang="en-US"/>
        </a:p>
      </dgm:t>
    </dgm:pt>
    <dgm:pt modelId="{FA7567B4-7C36-4BB2-8099-433459694227}">
      <dgm:prSet phldrT="[Text]"/>
      <dgm:spPr/>
      <dgm:t>
        <a:bodyPr/>
        <a:lstStyle/>
        <a:p>
          <a:pPr algn="l"/>
          <a:r>
            <a:rPr lang="en-US"/>
            <a:t>Older Millennial</a:t>
          </a:r>
        </a:p>
      </dgm:t>
    </dgm:pt>
    <dgm:pt modelId="{82C44102-371D-45D9-9D11-68B1D601FBF4}" type="parTrans" cxnId="{F5D33056-9FB9-4680-AE53-74A29AA9863D}">
      <dgm:prSet/>
      <dgm:spPr/>
      <dgm:t>
        <a:bodyPr/>
        <a:lstStyle/>
        <a:p>
          <a:pPr algn="l"/>
          <a:endParaRPr lang="en-US"/>
        </a:p>
      </dgm:t>
    </dgm:pt>
    <dgm:pt modelId="{FE47814F-F156-4310-AB21-74C350CBBCB5}" type="sibTrans" cxnId="{F5D33056-9FB9-4680-AE53-74A29AA9863D}">
      <dgm:prSet/>
      <dgm:spPr/>
      <dgm:t>
        <a:bodyPr/>
        <a:lstStyle/>
        <a:p>
          <a:pPr algn="l"/>
          <a:endParaRPr lang="en-US"/>
        </a:p>
      </dgm:t>
    </dgm:pt>
    <dgm:pt modelId="{86F53C1A-03B5-4C9B-8473-8E4517B38BA3}">
      <dgm:prSet phldrT="[Text]"/>
      <dgm:spPr/>
      <dgm:t>
        <a:bodyPr/>
        <a:lstStyle/>
        <a:p>
          <a:pPr algn="l"/>
          <a:r>
            <a:rPr lang="en-US"/>
            <a:t>Gen X</a:t>
          </a:r>
        </a:p>
      </dgm:t>
    </dgm:pt>
    <dgm:pt modelId="{1804DF34-AFDD-4190-A7EE-F52D3F63CBA8}" type="parTrans" cxnId="{1D8155B9-D395-4E38-B365-19B90140490B}">
      <dgm:prSet/>
      <dgm:spPr/>
      <dgm:t>
        <a:bodyPr/>
        <a:lstStyle/>
        <a:p>
          <a:pPr algn="l"/>
          <a:endParaRPr lang="en-US"/>
        </a:p>
      </dgm:t>
    </dgm:pt>
    <dgm:pt modelId="{4C8F5297-1DDB-4D91-8EB8-8E3F38141114}" type="sibTrans" cxnId="{1D8155B9-D395-4E38-B365-19B90140490B}">
      <dgm:prSet/>
      <dgm:spPr/>
      <dgm:t>
        <a:bodyPr/>
        <a:lstStyle/>
        <a:p>
          <a:pPr algn="l"/>
          <a:endParaRPr lang="en-US"/>
        </a:p>
      </dgm:t>
    </dgm:pt>
    <dgm:pt modelId="{A2DDC61A-8C05-417D-8BE7-9D5E319B8F72}">
      <dgm:prSet/>
      <dgm:spPr/>
      <dgm:t>
        <a:bodyPr/>
        <a:lstStyle/>
        <a:p>
          <a:pPr algn="l"/>
          <a:r>
            <a:rPr lang="en-US"/>
            <a:t>Younger Boomers</a:t>
          </a:r>
        </a:p>
      </dgm:t>
    </dgm:pt>
    <dgm:pt modelId="{327B5186-F2C6-44BD-B823-C9F24BB4CF6B}" type="parTrans" cxnId="{A3394867-6244-4C1F-A066-C1AB173C7E69}">
      <dgm:prSet/>
      <dgm:spPr/>
      <dgm:t>
        <a:bodyPr/>
        <a:lstStyle/>
        <a:p>
          <a:pPr algn="l"/>
          <a:endParaRPr lang="en-US"/>
        </a:p>
      </dgm:t>
    </dgm:pt>
    <dgm:pt modelId="{EB12D5A2-FFF9-4F51-8348-29A56C9949A8}" type="sibTrans" cxnId="{A3394867-6244-4C1F-A066-C1AB173C7E69}">
      <dgm:prSet/>
      <dgm:spPr/>
      <dgm:t>
        <a:bodyPr/>
        <a:lstStyle/>
        <a:p>
          <a:pPr algn="l"/>
          <a:endParaRPr lang="en-US"/>
        </a:p>
      </dgm:t>
    </dgm:pt>
    <dgm:pt modelId="{727942C3-F455-4C8A-915A-BAF2F300632D}">
      <dgm:prSet/>
      <dgm:spPr/>
      <dgm:t>
        <a:bodyPr/>
        <a:lstStyle/>
        <a:p>
          <a:pPr algn="l"/>
          <a:r>
            <a:rPr lang="en-US"/>
            <a:t>Older Boomers</a:t>
          </a:r>
        </a:p>
      </dgm:t>
    </dgm:pt>
    <dgm:pt modelId="{9156C448-46C8-4CFE-A79F-E95C606E8511}" type="parTrans" cxnId="{574AFB31-428C-41A8-8EA3-630D50CBDC79}">
      <dgm:prSet/>
      <dgm:spPr/>
      <dgm:t>
        <a:bodyPr/>
        <a:lstStyle/>
        <a:p>
          <a:pPr algn="l"/>
          <a:endParaRPr lang="en-US"/>
        </a:p>
      </dgm:t>
    </dgm:pt>
    <dgm:pt modelId="{28B4B96B-1E96-4FF7-AF31-3818DBB18434}" type="sibTrans" cxnId="{574AFB31-428C-41A8-8EA3-630D50CBDC79}">
      <dgm:prSet/>
      <dgm:spPr/>
      <dgm:t>
        <a:bodyPr/>
        <a:lstStyle/>
        <a:p>
          <a:pPr algn="l"/>
          <a:endParaRPr lang="en-US"/>
        </a:p>
      </dgm:t>
    </dgm:pt>
    <dgm:pt modelId="{60E8676C-1D57-46C9-8A7F-16A7736E3AB6}" type="pres">
      <dgm:prSet presAssocID="{98482739-321E-4FB3-8CA1-90EE5FDDEBFC}" presName="Name0" presStyleCnt="0">
        <dgm:presLayoutVars>
          <dgm:chMax val="7"/>
          <dgm:chPref val="7"/>
          <dgm:dir/>
        </dgm:presLayoutVars>
      </dgm:prSet>
      <dgm:spPr/>
    </dgm:pt>
    <dgm:pt modelId="{A2524F8F-986E-479F-83E6-3BFB5C27EE5E}" type="pres">
      <dgm:prSet presAssocID="{98482739-321E-4FB3-8CA1-90EE5FDDEBFC}" presName="Name1" presStyleCnt="0"/>
      <dgm:spPr/>
    </dgm:pt>
    <dgm:pt modelId="{97C807F5-E76E-426B-8BDA-0354387B3B29}" type="pres">
      <dgm:prSet presAssocID="{98482739-321E-4FB3-8CA1-90EE5FDDEBFC}" presName="cycle" presStyleCnt="0"/>
      <dgm:spPr/>
    </dgm:pt>
    <dgm:pt modelId="{E7ABF80A-AF7E-4FD6-9FE2-792FB52590C9}" type="pres">
      <dgm:prSet presAssocID="{98482739-321E-4FB3-8CA1-90EE5FDDEBFC}" presName="srcNode" presStyleLbl="node1" presStyleIdx="0" presStyleCnt="5"/>
      <dgm:spPr/>
    </dgm:pt>
    <dgm:pt modelId="{BD10B460-066F-4A12-85BE-AF9078D304EC}" type="pres">
      <dgm:prSet presAssocID="{98482739-321E-4FB3-8CA1-90EE5FDDEBFC}" presName="conn" presStyleLbl="parChTrans1D2" presStyleIdx="0" presStyleCnt="1"/>
      <dgm:spPr/>
    </dgm:pt>
    <dgm:pt modelId="{330E687E-75A0-4745-B10E-3E2AC510D7A8}" type="pres">
      <dgm:prSet presAssocID="{98482739-321E-4FB3-8CA1-90EE5FDDEBFC}" presName="extraNode" presStyleLbl="node1" presStyleIdx="0" presStyleCnt="5"/>
      <dgm:spPr/>
    </dgm:pt>
    <dgm:pt modelId="{19FACAD7-49B0-4DC7-B3E0-1DB54D8E47E1}" type="pres">
      <dgm:prSet presAssocID="{98482739-321E-4FB3-8CA1-90EE5FDDEBFC}" presName="dstNode" presStyleLbl="node1" presStyleIdx="0" presStyleCnt="5"/>
      <dgm:spPr/>
    </dgm:pt>
    <dgm:pt modelId="{C6AC07A1-8DE9-4C1C-9EA0-70BA7BAB0D89}" type="pres">
      <dgm:prSet presAssocID="{63C1E5BC-D03F-4CA7-8A74-E0EA439DE8D8}" presName="text_1" presStyleLbl="node1" presStyleIdx="0" presStyleCnt="5">
        <dgm:presLayoutVars>
          <dgm:bulletEnabled val="1"/>
        </dgm:presLayoutVars>
      </dgm:prSet>
      <dgm:spPr/>
    </dgm:pt>
    <dgm:pt modelId="{661B73FF-7698-45F6-8AC9-D4F3EE1810D4}" type="pres">
      <dgm:prSet presAssocID="{63C1E5BC-D03F-4CA7-8A74-E0EA439DE8D8}" presName="accent_1" presStyleCnt="0"/>
      <dgm:spPr/>
    </dgm:pt>
    <dgm:pt modelId="{38C3DF14-5D74-4E47-8264-086EA5A3514C}" type="pres">
      <dgm:prSet presAssocID="{63C1E5BC-D03F-4CA7-8A74-E0EA439DE8D8}" presName="accentRepeatNode" presStyleLbl="solidFgAcc1" presStyleIdx="0" presStyleCnt="5" custScaleX="121244" custScaleY="113345"/>
      <dgm:spPr/>
    </dgm:pt>
    <dgm:pt modelId="{BF44636F-3666-4F5B-84BD-9269A42B6316}" type="pres">
      <dgm:prSet presAssocID="{FA7567B4-7C36-4BB2-8099-433459694227}" presName="text_2" presStyleLbl="node1" presStyleIdx="1" presStyleCnt="5">
        <dgm:presLayoutVars>
          <dgm:bulletEnabled val="1"/>
        </dgm:presLayoutVars>
      </dgm:prSet>
      <dgm:spPr/>
    </dgm:pt>
    <dgm:pt modelId="{90FD9C36-E408-42EC-B134-33F3C74A662A}" type="pres">
      <dgm:prSet presAssocID="{FA7567B4-7C36-4BB2-8099-433459694227}" presName="accent_2" presStyleCnt="0"/>
      <dgm:spPr/>
    </dgm:pt>
    <dgm:pt modelId="{9ACB5529-16EE-4C64-9BBB-821A5649C260}" type="pres">
      <dgm:prSet presAssocID="{FA7567B4-7C36-4BB2-8099-433459694227}" presName="accentRepeatNode" presStyleLbl="solidFgAcc1" presStyleIdx="1" presStyleCnt="5" custScaleX="121244" custScaleY="113345"/>
      <dgm:spPr/>
    </dgm:pt>
    <dgm:pt modelId="{37F7CAAD-3DF9-48BF-AF52-7B93FA00ACD4}" type="pres">
      <dgm:prSet presAssocID="{86F53C1A-03B5-4C9B-8473-8E4517B38BA3}" presName="text_3" presStyleLbl="node1" presStyleIdx="2" presStyleCnt="5">
        <dgm:presLayoutVars>
          <dgm:bulletEnabled val="1"/>
        </dgm:presLayoutVars>
      </dgm:prSet>
      <dgm:spPr/>
    </dgm:pt>
    <dgm:pt modelId="{512A234E-A509-4750-B874-F7D54E671B03}" type="pres">
      <dgm:prSet presAssocID="{86F53C1A-03B5-4C9B-8473-8E4517B38BA3}" presName="accent_3" presStyleCnt="0"/>
      <dgm:spPr/>
    </dgm:pt>
    <dgm:pt modelId="{35566D98-276F-408D-95DD-34E6485162BB}" type="pres">
      <dgm:prSet presAssocID="{86F53C1A-03B5-4C9B-8473-8E4517B38BA3}" presName="accentRepeatNode" presStyleLbl="solidFgAcc1" presStyleIdx="2" presStyleCnt="5" custScaleX="121244" custScaleY="113345"/>
      <dgm:spPr/>
    </dgm:pt>
    <dgm:pt modelId="{808B8456-335F-4C88-A857-77FA58FBD568}" type="pres">
      <dgm:prSet presAssocID="{A2DDC61A-8C05-417D-8BE7-9D5E319B8F72}" presName="text_4" presStyleLbl="node1" presStyleIdx="3" presStyleCnt="5">
        <dgm:presLayoutVars>
          <dgm:bulletEnabled val="1"/>
        </dgm:presLayoutVars>
      </dgm:prSet>
      <dgm:spPr/>
    </dgm:pt>
    <dgm:pt modelId="{94A64139-269E-4B69-8BA3-8B527733069C}" type="pres">
      <dgm:prSet presAssocID="{A2DDC61A-8C05-417D-8BE7-9D5E319B8F72}" presName="accent_4" presStyleCnt="0"/>
      <dgm:spPr/>
    </dgm:pt>
    <dgm:pt modelId="{0F19193C-0223-4CC9-8ABD-D8756A19A906}" type="pres">
      <dgm:prSet presAssocID="{A2DDC61A-8C05-417D-8BE7-9D5E319B8F72}" presName="accentRepeatNode" presStyleLbl="solidFgAcc1" presStyleIdx="3" presStyleCnt="5" custScaleX="121244" custScaleY="113345"/>
      <dgm:spPr/>
    </dgm:pt>
    <dgm:pt modelId="{4BC74131-068B-4048-8780-8F9B1EFFFD48}" type="pres">
      <dgm:prSet presAssocID="{727942C3-F455-4C8A-915A-BAF2F300632D}" presName="text_5" presStyleLbl="node1" presStyleIdx="4" presStyleCnt="5">
        <dgm:presLayoutVars>
          <dgm:bulletEnabled val="1"/>
        </dgm:presLayoutVars>
      </dgm:prSet>
      <dgm:spPr/>
    </dgm:pt>
    <dgm:pt modelId="{4845BDF2-9064-4DCA-BC78-55AE11E157D9}" type="pres">
      <dgm:prSet presAssocID="{727942C3-F455-4C8A-915A-BAF2F300632D}" presName="accent_5" presStyleCnt="0"/>
      <dgm:spPr/>
    </dgm:pt>
    <dgm:pt modelId="{DE8C4524-2BD4-4CD6-8127-46F4E7B1EAFF}" type="pres">
      <dgm:prSet presAssocID="{727942C3-F455-4C8A-915A-BAF2F300632D}" presName="accentRepeatNode" presStyleLbl="solidFgAcc1" presStyleIdx="4" presStyleCnt="5" custScaleX="121244" custScaleY="113345"/>
      <dgm:spPr/>
    </dgm:pt>
  </dgm:ptLst>
  <dgm:cxnLst>
    <dgm:cxn modelId="{43936D04-FEE5-4BEB-B7A4-65BEFA8AA4B7}" type="presOf" srcId="{A2DDC61A-8C05-417D-8BE7-9D5E319B8F72}" destId="{808B8456-335F-4C88-A857-77FA58FBD568}" srcOrd="0" destOrd="0" presId="urn:microsoft.com/office/officeart/2008/layout/VerticalCurvedList"/>
    <dgm:cxn modelId="{574AFB31-428C-41A8-8EA3-630D50CBDC79}" srcId="{98482739-321E-4FB3-8CA1-90EE5FDDEBFC}" destId="{727942C3-F455-4C8A-915A-BAF2F300632D}" srcOrd="4" destOrd="0" parTransId="{9156C448-46C8-4CFE-A79F-E95C606E8511}" sibTransId="{28B4B96B-1E96-4FF7-AF31-3818DBB18434}"/>
    <dgm:cxn modelId="{338BE434-4349-4AF8-9A48-980DA6BF31BF}" type="presOf" srcId="{86F53C1A-03B5-4C9B-8473-8E4517B38BA3}" destId="{37F7CAAD-3DF9-48BF-AF52-7B93FA00ACD4}" srcOrd="0" destOrd="0" presId="urn:microsoft.com/office/officeart/2008/layout/VerticalCurvedList"/>
    <dgm:cxn modelId="{F00F4F64-5625-4B14-AD74-65B3E8B66681}" type="presOf" srcId="{727942C3-F455-4C8A-915A-BAF2F300632D}" destId="{4BC74131-068B-4048-8780-8F9B1EFFFD48}" srcOrd="0" destOrd="0" presId="urn:microsoft.com/office/officeart/2008/layout/VerticalCurvedList"/>
    <dgm:cxn modelId="{9FD1FC64-B94A-42FE-98D4-4F573D5858AF}" srcId="{98482739-321E-4FB3-8CA1-90EE5FDDEBFC}" destId="{63C1E5BC-D03F-4CA7-8A74-E0EA439DE8D8}" srcOrd="0" destOrd="0" parTransId="{1FB76B5D-64CE-4694-8293-4CBFE62D7F4F}" sibTransId="{553D1D5D-C1C9-453D-BE05-52552349FB9A}"/>
    <dgm:cxn modelId="{A3394867-6244-4C1F-A066-C1AB173C7E69}" srcId="{98482739-321E-4FB3-8CA1-90EE5FDDEBFC}" destId="{A2DDC61A-8C05-417D-8BE7-9D5E319B8F72}" srcOrd="3" destOrd="0" parTransId="{327B5186-F2C6-44BD-B823-C9F24BB4CF6B}" sibTransId="{EB12D5A2-FFF9-4F51-8348-29A56C9949A8}"/>
    <dgm:cxn modelId="{E9F1AE71-C9B7-4D2D-8838-D735F7369940}" type="presOf" srcId="{63C1E5BC-D03F-4CA7-8A74-E0EA439DE8D8}" destId="{C6AC07A1-8DE9-4C1C-9EA0-70BA7BAB0D89}" srcOrd="0" destOrd="0" presId="urn:microsoft.com/office/officeart/2008/layout/VerticalCurvedList"/>
    <dgm:cxn modelId="{F5D33056-9FB9-4680-AE53-74A29AA9863D}" srcId="{98482739-321E-4FB3-8CA1-90EE5FDDEBFC}" destId="{FA7567B4-7C36-4BB2-8099-433459694227}" srcOrd="1" destOrd="0" parTransId="{82C44102-371D-45D9-9D11-68B1D601FBF4}" sibTransId="{FE47814F-F156-4310-AB21-74C350CBBCB5}"/>
    <dgm:cxn modelId="{1ADCEE8C-F32B-4577-AA9E-2C4D2548CF6C}" type="presOf" srcId="{FA7567B4-7C36-4BB2-8099-433459694227}" destId="{BF44636F-3666-4F5B-84BD-9269A42B6316}" srcOrd="0" destOrd="0" presId="urn:microsoft.com/office/officeart/2008/layout/VerticalCurvedList"/>
    <dgm:cxn modelId="{7E10719A-7294-4C76-8387-7ADCB3A284A2}" type="presOf" srcId="{553D1D5D-C1C9-453D-BE05-52552349FB9A}" destId="{BD10B460-066F-4A12-85BE-AF9078D304EC}" srcOrd="0" destOrd="0" presId="urn:microsoft.com/office/officeart/2008/layout/VerticalCurvedList"/>
    <dgm:cxn modelId="{1D8155B9-D395-4E38-B365-19B90140490B}" srcId="{98482739-321E-4FB3-8CA1-90EE5FDDEBFC}" destId="{86F53C1A-03B5-4C9B-8473-8E4517B38BA3}" srcOrd="2" destOrd="0" parTransId="{1804DF34-AFDD-4190-A7EE-F52D3F63CBA8}" sibTransId="{4C8F5297-1DDB-4D91-8EB8-8E3F38141114}"/>
    <dgm:cxn modelId="{A94CB2BE-FF20-4C86-A33A-AFA319874FC0}" type="presOf" srcId="{98482739-321E-4FB3-8CA1-90EE5FDDEBFC}" destId="{60E8676C-1D57-46C9-8A7F-16A7736E3AB6}" srcOrd="0" destOrd="0" presId="urn:microsoft.com/office/officeart/2008/layout/VerticalCurvedList"/>
    <dgm:cxn modelId="{687DCD00-24A8-4776-8780-4EEABDA0E3A7}" type="presParOf" srcId="{60E8676C-1D57-46C9-8A7F-16A7736E3AB6}" destId="{A2524F8F-986E-479F-83E6-3BFB5C27EE5E}" srcOrd="0" destOrd="0" presId="urn:microsoft.com/office/officeart/2008/layout/VerticalCurvedList"/>
    <dgm:cxn modelId="{C2CFE9EA-8A04-4D15-BA05-C26A62317C0F}" type="presParOf" srcId="{A2524F8F-986E-479F-83E6-3BFB5C27EE5E}" destId="{97C807F5-E76E-426B-8BDA-0354387B3B29}" srcOrd="0" destOrd="0" presId="urn:microsoft.com/office/officeart/2008/layout/VerticalCurvedList"/>
    <dgm:cxn modelId="{3CB55367-A53D-4460-B0F6-D14D0F00D548}" type="presParOf" srcId="{97C807F5-E76E-426B-8BDA-0354387B3B29}" destId="{E7ABF80A-AF7E-4FD6-9FE2-792FB52590C9}" srcOrd="0" destOrd="0" presId="urn:microsoft.com/office/officeart/2008/layout/VerticalCurvedList"/>
    <dgm:cxn modelId="{64E23FB9-673C-4AA1-ABA0-4002ED851A0B}" type="presParOf" srcId="{97C807F5-E76E-426B-8BDA-0354387B3B29}" destId="{BD10B460-066F-4A12-85BE-AF9078D304EC}" srcOrd="1" destOrd="0" presId="urn:microsoft.com/office/officeart/2008/layout/VerticalCurvedList"/>
    <dgm:cxn modelId="{3F3E9D15-EFA6-48AA-99D3-8A708659B027}" type="presParOf" srcId="{97C807F5-E76E-426B-8BDA-0354387B3B29}" destId="{330E687E-75A0-4745-B10E-3E2AC510D7A8}" srcOrd="2" destOrd="0" presId="urn:microsoft.com/office/officeart/2008/layout/VerticalCurvedList"/>
    <dgm:cxn modelId="{19A0F2E0-73C2-4FD5-9E85-8356DA7562D4}" type="presParOf" srcId="{97C807F5-E76E-426B-8BDA-0354387B3B29}" destId="{19FACAD7-49B0-4DC7-B3E0-1DB54D8E47E1}" srcOrd="3" destOrd="0" presId="urn:microsoft.com/office/officeart/2008/layout/VerticalCurvedList"/>
    <dgm:cxn modelId="{E3C845DE-A884-4915-A839-8319576B4676}" type="presParOf" srcId="{A2524F8F-986E-479F-83E6-3BFB5C27EE5E}" destId="{C6AC07A1-8DE9-4C1C-9EA0-70BA7BAB0D89}" srcOrd="1" destOrd="0" presId="urn:microsoft.com/office/officeart/2008/layout/VerticalCurvedList"/>
    <dgm:cxn modelId="{F9930358-973F-47D7-80FB-69983B52AD56}" type="presParOf" srcId="{A2524F8F-986E-479F-83E6-3BFB5C27EE5E}" destId="{661B73FF-7698-45F6-8AC9-D4F3EE1810D4}" srcOrd="2" destOrd="0" presId="urn:microsoft.com/office/officeart/2008/layout/VerticalCurvedList"/>
    <dgm:cxn modelId="{F165315A-44BD-4F47-A28A-7B4E52DF7B87}" type="presParOf" srcId="{661B73FF-7698-45F6-8AC9-D4F3EE1810D4}" destId="{38C3DF14-5D74-4E47-8264-086EA5A3514C}" srcOrd="0" destOrd="0" presId="urn:microsoft.com/office/officeart/2008/layout/VerticalCurvedList"/>
    <dgm:cxn modelId="{E46949BE-4E1F-43BF-A291-00FD6E6E3BB7}" type="presParOf" srcId="{A2524F8F-986E-479F-83E6-3BFB5C27EE5E}" destId="{BF44636F-3666-4F5B-84BD-9269A42B6316}" srcOrd="3" destOrd="0" presId="urn:microsoft.com/office/officeart/2008/layout/VerticalCurvedList"/>
    <dgm:cxn modelId="{018EBA57-311E-43FC-B7DA-D22DCBDF6C46}" type="presParOf" srcId="{A2524F8F-986E-479F-83E6-3BFB5C27EE5E}" destId="{90FD9C36-E408-42EC-B134-33F3C74A662A}" srcOrd="4" destOrd="0" presId="urn:microsoft.com/office/officeart/2008/layout/VerticalCurvedList"/>
    <dgm:cxn modelId="{89C6A18B-D6E2-4A3A-A347-2B414E0EA30A}" type="presParOf" srcId="{90FD9C36-E408-42EC-B134-33F3C74A662A}" destId="{9ACB5529-16EE-4C64-9BBB-821A5649C260}" srcOrd="0" destOrd="0" presId="urn:microsoft.com/office/officeart/2008/layout/VerticalCurvedList"/>
    <dgm:cxn modelId="{7953E7B5-A714-4BCB-98DD-434B396F2DC5}" type="presParOf" srcId="{A2524F8F-986E-479F-83E6-3BFB5C27EE5E}" destId="{37F7CAAD-3DF9-48BF-AF52-7B93FA00ACD4}" srcOrd="5" destOrd="0" presId="urn:microsoft.com/office/officeart/2008/layout/VerticalCurvedList"/>
    <dgm:cxn modelId="{714A3A63-6122-4EA4-91F6-EAEFB01F66BC}" type="presParOf" srcId="{A2524F8F-986E-479F-83E6-3BFB5C27EE5E}" destId="{512A234E-A509-4750-B874-F7D54E671B03}" srcOrd="6" destOrd="0" presId="urn:microsoft.com/office/officeart/2008/layout/VerticalCurvedList"/>
    <dgm:cxn modelId="{1061C4EE-D419-49C9-9130-93EF7CD608E0}" type="presParOf" srcId="{512A234E-A509-4750-B874-F7D54E671B03}" destId="{35566D98-276F-408D-95DD-34E6485162BB}" srcOrd="0" destOrd="0" presId="urn:microsoft.com/office/officeart/2008/layout/VerticalCurvedList"/>
    <dgm:cxn modelId="{5E8067AF-81E6-4F56-9ABF-26B42F5641F1}" type="presParOf" srcId="{A2524F8F-986E-479F-83E6-3BFB5C27EE5E}" destId="{808B8456-335F-4C88-A857-77FA58FBD568}" srcOrd="7" destOrd="0" presId="urn:microsoft.com/office/officeart/2008/layout/VerticalCurvedList"/>
    <dgm:cxn modelId="{37FFF074-556C-47EA-A9B6-3D4EB16A1483}" type="presParOf" srcId="{A2524F8F-986E-479F-83E6-3BFB5C27EE5E}" destId="{94A64139-269E-4B69-8BA3-8B527733069C}" srcOrd="8" destOrd="0" presId="urn:microsoft.com/office/officeart/2008/layout/VerticalCurvedList"/>
    <dgm:cxn modelId="{E5EFA513-2FDD-49EF-97C4-66B6FCCC32CA}" type="presParOf" srcId="{94A64139-269E-4B69-8BA3-8B527733069C}" destId="{0F19193C-0223-4CC9-8ABD-D8756A19A906}" srcOrd="0" destOrd="0" presId="urn:microsoft.com/office/officeart/2008/layout/VerticalCurvedList"/>
    <dgm:cxn modelId="{DF83CFDA-321B-41B2-85CF-107A12133B86}" type="presParOf" srcId="{A2524F8F-986E-479F-83E6-3BFB5C27EE5E}" destId="{4BC74131-068B-4048-8780-8F9B1EFFFD48}" srcOrd="9" destOrd="0" presId="urn:microsoft.com/office/officeart/2008/layout/VerticalCurvedList"/>
    <dgm:cxn modelId="{1925B400-B04B-4668-920B-336220E2D8F5}" type="presParOf" srcId="{A2524F8F-986E-479F-83E6-3BFB5C27EE5E}" destId="{4845BDF2-9064-4DCA-BC78-55AE11E157D9}" srcOrd="10" destOrd="0" presId="urn:microsoft.com/office/officeart/2008/layout/VerticalCurvedList"/>
    <dgm:cxn modelId="{D7D8839D-A9F1-4C2C-97C3-78675F66A902}" type="presParOf" srcId="{4845BDF2-9064-4DCA-BC78-55AE11E157D9}" destId="{DE8C4524-2BD4-4CD6-8127-46F4E7B1EAF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A4D6A-EBB8-4C30-87B6-FF502A86D53C}">
      <dsp:nvSpPr>
        <dsp:cNvPr id="0" name=""/>
        <dsp:cNvSpPr/>
      </dsp:nvSpPr>
      <dsp:spPr>
        <a:xfrm>
          <a:off x="0" y="2498"/>
          <a:ext cx="80807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EF026-205A-4950-92FE-2D151683BFBB}">
      <dsp:nvSpPr>
        <dsp:cNvPr id="0" name=""/>
        <dsp:cNvSpPr/>
      </dsp:nvSpPr>
      <dsp:spPr>
        <a:xfrm>
          <a:off x="0" y="2498"/>
          <a:ext cx="8080703" cy="852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Breakfast in the macro environment</a:t>
          </a:r>
        </a:p>
      </dsp:txBody>
      <dsp:txXfrm>
        <a:off x="0" y="2498"/>
        <a:ext cx="8080703" cy="852028"/>
      </dsp:txXfrm>
    </dsp:sp>
    <dsp:sp modelId="{463B6FFC-0AFF-4DCA-ABF4-1542E417388A}">
      <dsp:nvSpPr>
        <dsp:cNvPr id="0" name=""/>
        <dsp:cNvSpPr/>
      </dsp:nvSpPr>
      <dsp:spPr>
        <a:xfrm>
          <a:off x="0" y="854527"/>
          <a:ext cx="80807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4F7E2-955A-4C77-B6E4-8FB76CF87379}">
      <dsp:nvSpPr>
        <dsp:cNvPr id="0" name=""/>
        <dsp:cNvSpPr/>
      </dsp:nvSpPr>
      <dsp:spPr>
        <a:xfrm>
          <a:off x="0" y="854527"/>
          <a:ext cx="8080703" cy="852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Covid affect on health choices</a:t>
          </a:r>
        </a:p>
      </dsp:txBody>
      <dsp:txXfrm>
        <a:off x="0" y="854527"/>
        <a:ext cx="8080703" cy="852028"/>
      </dsp:txXfrm>
    </dsp:sp>
    <dsp:sp modelId="{4CF3AA01-1ADF-4418-BB74-059E19004291}">
      <dsp:nvSpPr>
        <dsp:cNvPr id="0" name=""/>
        <dsp:cNvSpPr/>
      </dsp:nvSpPr>
      <dsp:spPr>
        <a:xfrm>
          <a:off x="0" y="1706556"/>
          <a:ext cx="80807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9493A-AA66-46C7-9C9F-C2FC1F8A7DA9}">
      <dsp:nvSpPr>
        <dsp:cNvPr id="0" name=""/>
        <dsp:cNvSpPr/>
      </dsp:nvSpPr>
      <dsp:spPr>
        <a:xfrm>
          <a:off x="0" y="1706556"/>
          <a:ext cx="8080703" cy="852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Breakfast trends across generations</a:t>
          </a:r>
        </a:p>
      </dsp:txBody>
      <dsp:txXfrm>
        <a:off x="0" y="1706556"/>
        <a:ext cx="8080703" cy="852028"/>
      </dsp:txXfrm>
    </dsp:sp>
    <dsp:sp modelId="{9230C5DF-DC72-4C5F-9306-451F85E732B0}">
      <dsp:nvSpPr>
        <dsp:cNvPr id="0" name=""/>
        <dsp:cNvSpPr/>
      </dsp:nvSpPr>
      <dsp:spPr>
        <a:xfrm>
          <a:off x="0" y="2558585"/>
          <a:ext cx="80807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BDC0B6-CE62-4FCC-AF40-96C03B143532}">
      <dsp:nvSpPr>
        <dsp:cNvPr id="0" name=""/>
        <dsp:cNvSpPr/>
      </dsp:nvSpPr>
      <dsp:spPr>
        <a:xfrm>
          <a:off x="0" y="2558585"/>
          <a:ext cx="8080703" cy="852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Factors of eating out</a:t>
          </a:r>
        </a:p>
      </dsp:txBody>
      <dsp:txXfrm>
        <a:off x="0" y="2558585"/>
        <a:ext cx="8080703" cy="852028"/>
      </dsp:txXfrm>
    </dsp:sp>
    <dsp:sp modelId="{9AA28F00-1FA1-46BE-8D1E-3E19C6838297}">
      <dsp:nvSpPr>
        <dsp:cNvPr id="0" name=""/>
        <dsp:cNvSpPr/>
      </dsp:nvSpPr>
      <dsp:spPr>
        <a:xfrm>
          <a:off x="0" y="3410614"/>
          <a:ext cx="80807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F75F2-B914-450A-9CBC-297AE5B62CE7}">
      <dsp:nvSpPr>
        <dsp:cNvPr id="0" name=""/>
        <dsp:cNvSpPr/>
      </dsp:nvSpPr>
      <dsp:spPr>
        <a:xfrm>
          <a:off x="0" y="3410614"/>
          <a:ext cx="8080703" cy="852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Opportunities for engagement</a:t>
          </a:r>
        </a:p>
      </dsp:txBody>
      <dsp:txXfrm>
        <a:off x="0" y="3410614"/>
        <a:ext cx="8080703" cy="852028"/>
      </dsp:txXfrm>
    </dsp:sp>
    <dsp:sp modelId="{4B89317F-4EF2-403B-910A-39816A7FF511}">
      <dsp:nvSpPr>
        <dsp:cNvPr id="0" name=""/>
        <dsp:cNvSpPr/>
      </dsp:nvSpPr>
      <dsp:spPr>
        <a:xfrm>
          <a:off x="0" y="4262643"/>
          <a:ext cx="80807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DB191-4337-4B6B-9AA0-0039C73C6D51}">
      <dsp:nvSpPr>
        <dsp:cNvPr id="0" name=""/>
        <dsp:cNvSpPr/>
      </dsp:nvSpPr>
      <dsp:spPr>
        <a:xfrm>
          <a:off x="0" y="4262643"/>
          <a:ext cx="8080703" cy="852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 KIND can stay winning</a:t>
          </a:r>
        </a:p>
      </dsp:txBody>
      <dsp:txXfrm>
        <a:off x="0" y="4262643"/>
        <a:ext cx="8080703" cy="85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0B460-066F-4A12-85BE-AF9078D304EC}">
      <dsp:nvSpPr>
        <dsp:cNvPr id="0" name=""/>
        <dsp:cNvSpPr/>
      </dsp:nvSpPr>
      <dsp:spPr>
        <a:xfrm>
          <a:off x="-4310207" y="-665133"/>
          <a:ext cx="5165928" cy="5165928"/>
        </a:xfrm>
        <a:prstGeom prst="blockArc">
          <a:avLst>
            <a:gd name="adj1" fmla="val 18900000"/>
            <a:gd name="adj2" fmla="val 2700000"/>
            <a:gd name="adj3" fmla="val 418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C07A1-8DE9-4C1C-9EA0-70BA7BAB0D89}">
      <dsp:nvSpPr>
        <dsp:cNvPr id="0" name=""/>
        <dsp:cNvSpPr/>
      </dsp:nvSpPr>
      <dsp:spPr>
        <a:xfrm>
          <a:off x="389227" y="239652"/>
          <a:ext cx="3871360" cy="4796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69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Gen Z/ Younger Millennial</a:t>
          </a:r>
        </a:p>
      </dsp:txBody>
      <dsp:txXfrm>
        <a:off x="389227" y="239652"/>
        <a:ext cx="3871360" cy="479611"/>
      </dsp:txXfrm>
    </dsp:sp>
    <dsp:sp modelId="{38C3DF14-5D74-4E47-8264-086EA5A3514C}">
      <dsp:nvSpPr>
        <dsp:cNvPr id="0" name=""/>
        <dsp:cNvSpPr/>
      </dsp:nvSpPr>
      <dsp:spPr>
        <a:xfrm>
          <a:off x="25790" y="139698"/>
          <a:ext cx="726874" cy="6795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4636F-3666-4F5B-84BD-9269A42B6316}">
      <dsp:nvSpPr>
        <dsp:cNvPr id="0" name=""/>
        <dsp:cNvSpPr/>
      </dsp:nvSpPr>
      <dsp:spPr>
        <a:xfrm>
          <a:off x="732903" y="958838"/>
          <a:ext cx="3527685" cy="47961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69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Older Millennial</a:t>
          </a:r>
        </a:p>
      </dsp:txBody>
      <dsp:txXfrm>
        <a:off x="732903" y="958838"/>
        <a:ext cx="3527685" cy="479611"/>
      </dsp:txXfrm>
    </dsp:sp>
    <dsp:sp modelId="{9ACB5529-16EE-4C64-9BBB-821A5649C260}">
      <dsp:nvSpPr>
        <dsp:cNvPr id="0" name=""/>
        <dsp:cNvSpPr/>
      </dsp:nvSpPr>
      <dsp:spPr>
        <a:xfrm>
          <a:off x="369465" y="858884"/>
          <a:ext cx="726874" cy="6795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7CAAD-3DF9-48BF-AF52-7B93FA00ACD4}">
      <dsp:nvSpPr>
        <dsp:cNvPr id="0" name=""/>
        <dsp:cNvSpPr/>
      </dsp:nvSpPr>
      <dsp:spPr>
        <a:xfrm>
          <a:off x="838383" y="1678024"/>
          <a:ext cx="3422204" cy="4796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69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Gen X</a:t>
          </a:r>
        </a:p>
      </dsp:txBody>
      <dsp:txXfrm>
        <a:off x="838383" y="1678024"/>
        <a:ext cx="3422204" cy="479611"/>
      </dsp:txXfrm>
    </dsp:sp>
    <dsp:sp modelId="{35566D98-276F-408D-95DD-34E6485162BB}">
      <dsp:nvSpPr>
        <dsp:cNvPr id="0" name=""/>
        <dsp:cNvSpPr/>
      </dsp:nvSpPr>
      <dsp:spPr>
        <a:xfrm>
          <a:off x="474946" y="1578071"/>
          <a:ext cx="726874" cy="6795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B8456-335F-4C88-A857-77FA58FBD568}">
      <dsp:nvSpPr>
        <dsp:cNvPr id="0" name=""/>
        <dsp:cNvSpPr/>
      </dsp:nvSpPr>
      <dsp:spPr>
        <a:xfrm>
          <a:off x="732903" y="2397211"/>
          <a:ext cx="3527685" cy="47961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69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Younger Boomers</a:t>
          </a:r>
        </a:p>
      </dsp:txBody>
      <dsp:txXfrm>
        <a:off x="732903" y="2397211"/>
        <a:ext cx="3527685" cy="479611"/>
      </dsp:txXfrm>
    </dsp:sp>
    <dsp:sp modelId="{0F19193C-0223-4CC9-8ABD-D8756A19A906}">
      <dsp:nvSpPr>
        <dsp:cNvPr id="0" name=""/>
        <dsp:cNvSpPr/>
      </dsp:nvSpPr>
      <dsp:spPr>
        <a:xfrm>
          <a:off x="369465" y="2297257"/>
          <a:ext cx="726874" cy="6795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74131-068B-4048-8780-8F9B1EFFFD48}">
      <dsp:nvSpPr>
        <dsp:cNvPr id="0" name=""/>
        <dsp:cNvSpPr/>
      </dsp:nvSpPr>
      <dsp:spPr>
        <a:xfrm>
          <a:off x="389227" y="3116397"/>
          <a:ext cx="3871360" cy="47961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0691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Older Boomers</a:t>
          </a:r>
        </a:p>
      </dsp:txBody>
      <dsp:txXfrm>
        <a:off x="389227" y="3116397"/>
        <a:ext cx="3871360" cy="479611"/>
      </dsp:txXfrm>
    </dsp:sp>
    <dsp:sp modelId="{DE8C4524-2BD4-4CD6-8127-46F4E7B1EAFF}">
      <dsp:nvSpPr>
        <dsp:cNvPr id="0" name=""/>
        <dsp:cNvSpPr/>
      </dsp:nvSpPr>
      <dsp:spPr>
        <a:xfrm>
          <a:off x="25790" y="3016443"/>
          <a:ext cx="726874" cy="6795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75550" y="217569"/>
            <a:ext cx="3037840" cy="23241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sz="800" b="1">
                <a:latin typeface="Helvetica"/>
                <a:cs typeface="Helvetica"/>
              </a:rPr>
              <a:t>edit header name in settings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835273" y="8829967"/>
            <a:ext cx="1240406" cy="36093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r>
              <a:rPr lang="en-US" sz="800" b="1">
                <a:latin typeface="Helvetica"/>
                <a:cs typeface="Helvetica"/>
              </a:rPr>
              <a:t>3/11/13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94380" y="8828352"/>
            <a:ext cx="2843459" cy="36254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r>
              <a:rPr lang="en-US" sz="800" b="1">
                <a:latin typeface="Helvetica"/>
                <a:cs typeface="Helvetica"/>
              </a:rPr>
              <a:t>confidential - for internal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57489" y="8828352"/>
            <a:ext cx="388015" cy="36254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6BAB88B-0376-3E40-B6F2-AC67D898080C}" type="slidenum">
              <a:rPr lang="en-US" sz="800" b="1">
                <a:latin typeface="Helvetica"/>
                <a:cs typeface="Helvetica"/>
              </a:rPr>
              <a:t>‹#›</a:t>
            </a:fld>
            <a:endParaRPr lang="en-US" sz="800" b="1"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94381" y="8828352"/>
            <a:ext cx="6551124" cy="161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0627" y="509344"/>
            <a:ext cx="6551124" cy="161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74599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9304" y="232410"/>
            <a:ext cx="6551124" cy="24252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 b="1" i="0">
                <a:latin typeface="Helvetica"/>
                <a:cs typeface="Helvetica"/>
              </a:defRPr>
            </a:lvl1pPr>
          </a:lstStyle>
          <a:p>
            <a:r>
              <a:rPr lang="en-US"/>
              <a:t>edit header name in settings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5233" y="8828352"/>
            <a:ext cx="1666101" cy="33286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800" b="1" i="0">
                <a:latin typeface="Helvetica"/>
                <a:cs typeface="Helvetica"/>
              </a:defRPr>
            </a:lvl1pPr>
          </a:lstStyle>
          <a:p>
            <a:r>
              <a:rPr lang="en-US"/>
              <a:t>3/11/13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757238"/>
            <a:ext cx="4648200" cy="3486150"/>
          </a:xfrm>
          <a:prstGeom prst="rect">
            <a:avLst/>
          </a:prstGeom>
          <a:noFill/>
          <a:ln w="3175" cap="flat" cmpd="sng" algn="ctr">
            <a:solidFill>
              <a:prstClr val="black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68400" y="4415790"/>
            <a:ext cx="467360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94380" y="8829967"/>
            <a:ext cx="2843459" cy="33124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800" b="1" i="0">
                <a:latin typeface="Helvetica"/>
                <a:cs typeface="Helvetica"/>
              </a:defRPr>
            </a:lvl1pPr>
          </a:lstStyle>
          <a:p>
            <a:r>
              <a:rPr lang="en-US"/>
              <a:t>confidential -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42000" y="8829967"/>
            <a:ext cx="903504" cy="33124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800" b="1" i="0">
                <a:latin typeface="Helvetica"/>
                <a:cs typeface="Helvetica"/>
              </a:defRPr>
            </a:lvl1pPr>
          </a:lstStyle>
          <a:p>
            <a:fld id="{1B1BFAF2-8C84-244C-BEB1-917F23E5974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4381" y="8828352"/>
            <a:ext cx="6551124" cy="161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4381" y="563979"/>
            <a:ext cx="6551124" cy="1614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48983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757238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Weekends are important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edit header name in settings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3/11/13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 -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BFAF2-8C84-244C-BEB1-917F23E597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1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757238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Call out benefits like nutrition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edit header name in settings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3/11/13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 -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BFAF2-8C84-244C-BEB1-917F23E5974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89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757238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Consumers eat across the morning, increase frequency in C cannel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edit header name in settings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3/11/13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 -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BFAF2-8C84-244C-BEB1-917F23E597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93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757238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edit header name in settings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3/11/13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 -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BFAF2-8C84-244C-BEB1-917F23E597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77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757238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edit header name in settings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3/11/13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 - for internal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BFAF2-8C84-244C-BEB1-917F23E5974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3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ind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528376"/>
            <a:ext cx="8229600" cy="2888169"/>
          </a:xfrm>
        </p:spPr>
        <p:txBody>
          <a:bodyPr wrap="square" lIns="0" tIns="0" rIns="0" bIns="0" anchor="t">
            <a:noAutofit/>
          </a:bodyPr>
          <a:lstStyle>
            <a:lvl1pPr>
              <a:spcAft>
                <a:spcPts val="0"/>
              </a:spcAft>
              <a:defRPr sz="8400" kern="1200" spc="-180"/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416546"/>
            <a:ext cx="8229600" cy="1222259"/>
          </a:xfrm>
        </p:spPr>
        <p:txBody>
          <a:bodyPr/>
          <a:lstStyle>
            <a:lvl1pPr marL="0" indent="0" algn="l">
              <a:buNone/>
              <a:defRPr baseline="0">
                <a:solidFill>
                  <a:srgbClr val="000000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Subhead if necessary</a:t>
            </a:r>
          </a:p>
          <a:p>
            <a:r>
              <a:rPr lang="en-US"/>
              <a:t>Date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E40025C-C633-184E-A348-C0E5DCED4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788" b="1" smtClean="0">
                <a:effectLst/>
                <a:latin typeface="Helvetica" panose="020B0604020202020204" pitchFamily="34" charset="0"/>
              </a:defRPr>
            </a:lvl1pPr>
          </a:lstStyle>
          <a:p>
            <a:r>
              <a:rPr lang="en-US"/>
              <a:t>proprietary &amp; confidential</a:t>
            </a: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ind - Two Colum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2122"/>
            <a:ext cx="4038600" cy="53040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2122"/>
            <a:ext cx="4038600" cy="530404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551965" y="58729"/>
            <a:ext cx="7134837" cy="5033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 spc="-15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/>
              <a:t>Main headline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BA1A153-C24B-1540-9F80-0A3BF76A0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ind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78812"/>
            <a:ext cx="4040188" cy="53266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latin typeface="Helvetica"/>
                <a:cs typeface="Helvetica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11475"/>
            <a:ext cx="4040188" cy="47146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878812"/>
            <a:ext cx="4041775" cy="53266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latin typeface="Helvetica"/>
                <a:cs typeface="Helvetica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411475"/>
            <a:ext cx="4041775" cy="47146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1551965" y="58729"/>
            <a:ext cx="7134837" cy="5033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1" kern="1200" spc="-15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4800"/>
              <a:t>Main headline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28AA09-C46F-1642-A874-90D3B7586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6223" y="109168"/>
            <a:ext cx="6680579" cy="727806"/>
          </a:xfrm>
        </p:spPr>
        <p:txBody>
          <a:bodyPr>
            <a:noAutofit/>
          </a:bodyPr>
          <a:lstStyle>
            <a:lvl1pPr>
              <a:defRPr sz="4800" spc="-151"/>
            </a:lvl1pPr>
          </a:lstStyle>
          <a:p>
            <a:r>
              <a:rPr lang="en-US"/>
              <a:t>Main headline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2770"/>
            <a:ext cx="8229600" cy="4993399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94FFEA-BDAB-8147-ABB2-3E0DE4FA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Kind - 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4400"/>
            <a:ext cx="8229600" cy="727806"/>
          </a:xfrm>
        </p:spPr>
        <p:txBody>
          <a:bodyPr>
            <a:noAutofit/>
          </a:bodyPr>
          <a:lstStyle>
            <a:lvl1pPr>
              <a:defRPr sz="4800" spc="-151"/>
            </a:lvl1pPr>
          </a:lstStyle>
          <a:p>
            <a:r>
              <a:rPr lang="en-US"/>
              <a:t>Main headline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025"/>
            <a:ext cx="8229600" cy="4210138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0DCFF8-3335-BA4A-A1C8-D3AD03846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8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ind - Two Colum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7278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06541"/>
            <a:ext cx="4038600" cy="43196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06541"/>
            <a:ext cx="4038600" cy="43196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E8F74F-2C4D-7045-8A35-E42CA3A01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ind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72780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42205"/>
            <a:ext cx="4040188" cy="53266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latin typeface="Helvetica"/>
                <a:cs typeface="Helvetica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642205"/>
            <a:ext cx="4041775" cy="53266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latin typeface="Helvetica"/>
                <a:cs typeface="Helvetica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FA8BFD-13C5-A948-8817-CF4C38636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ind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7278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DF58221-7293-2743-8084-016A2FA09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ind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51CCBCD-56BB-164B-96E5-1EE4E6C8B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ind -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515408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3"/>
            <a:ext cx="5111750" cy="46910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DD9F33-828E-4146-ABA1-C3BC15406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ind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3228D8-49AE-F845-B093-6943A5F38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97794"/>
            <a:ext cx="8229600" cy="7278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33537"/>
            <a:ext cx="8229600" cy="38926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KINDLogo_Pantone_Pos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-1"/>
            <a:ext cx="1158830" cy="76869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C368B4-6F23-D649-B864-654303EFE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83797F01-82BB-8844-8F2A-5D1FFD52C1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2B409-CBAC-1C48-9426-41B973CE9796}"/>
              </a:ext>
            </a:extLst>
          </p:cNvPr>
          <p:cNvCxnSpPr>
            <a:cxnSpLocks/>
          </p:cNvCxnSpPr>
          <p:nvPr userDrawn="1"/>
        </p:nvCxnSpPr>
        <p:spPr>
          <a:xfrm>
            <a:off x="457200" y="6356350"/>
            <a:ext cx="82296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FBC2DA-95FD-C84C-974C-18985E930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35635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788" b="1" smtClean="0">
                <a:effectLst/>
                <a:latin typeface="Helvetica" panose="020B0604020202020204" pitchFamily="34" charset="0"/>
              </a:defRPr>
            </a:lvl1pPr>
          </a:lstStyle>
          <a:p>
            <a:r>
              <a:rPr lang="en-US"/>
              <a:t>proprietary &amp; confidential</a:t>
            </a: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52" r:id="rId10"/>
    <p:sldLayoutId id="2147483653" r:id="rId11"/>
  </p:sldLayoutIdLst>
  <p:hf hdr="0"/>
  <p:txStyles>
    <p:titleStyle>
      <a:lvl1pPr algn="l" defTabSz="457189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1800" b="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DDCD-4722-244D-8232-26831C58D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/>
              <a:t>Winning breakfast, generation by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CCA839-3591-0B41-A869-C030A56A9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Presented by: </a:t>
            </a:r>
          </a:p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Feb 1,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F6FCAA-48C8-4B2E-9DAA-CE2FACA0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7" y="4320385"/>
            <a:ext cx="1087437" cy="4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56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FD93F88-AAE9-49F6-93F9-A21EFDF0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336" y="47377"/>
            <a:ext cx="7030263" cy="727806"/>
          </a:xfrm>
        </p:spPr>
        <p:txBody>
          <a:bodyPr/>
          <a:lstStyle/>
          <a:p>
            <a:r>
              <a:rPr lang="en-US" sz="2400"/>
              <a:t>KIND’s Promise aligns with the top 3 attributes consumers are looking for in breakfast</a:t>
            </a:r>
          </a:p>
        </p:txBody>
      </p: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2B5885EC-BD0E-476A-ADD1-88A1B736179E}"/>
              </a:ext>
            </a:extLst>
          </p:cNvPr>
          <p:cNvSpPr/>
          <p:nvPr/>
        </p:nvSpPr>
        <p:spPr>
          <a:xfrm>
            <a:off x="173376" y="4449027"/>
            <a:ext cx="2607785" cy="1763485"/>
          </a:xfrm>
          <a:prstGeom prst="roundRect">
            <a:avLst>
              <a:gd name="adj" fmla="val 993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marL="0" marR="0" lvl="0" indent="0" algn="ctr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8D32ABDF-F903-41FE-AA7A-59EA06F03285}"/>
              </a:ext>
            </a:extLst>
          </p:cNvPr>
          <p:cNvSpPr/>
          <p:nvPr/>
        </p:nvSpPr>
        <p:spPr>
          <a:xfrm>
            <a:off x="3278381" y="4513830"/>
            <a:ext cx="2607785" cy="1698682"/>
          </a:xfrm>
          <a:prstGeom prst="roundRect">
            <a:avLst>
              <a:gd name="adj" fmla="val 9935"/>
            </a:avLst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marL="0" marR="0" lvl="0" indent="0" algn="ctr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18" name="Rounded Rectangle 10">
            <a:extLst>
              <a:ext uri="{FF2B5EF4-FFF2-40B4-BE49-F238E27FC236}">
                <a16:creationId xmlns:a16="http://schemas.microsoft.com/office/drawing/2014/main" id="{C095FD2F-B2C9-4196-A4C6-C44D653EFEC9}"/>
              </a:ext>
            </a:extLst>
          </p:cNvPr>
          <p:cNvSpPr/>
          <p:nvPr/>
        </p:nvSpPr>
        <p:spPr>
          <a:xfrm>
            <a:off x="173376" y="3795628"/>
            <a:ext cx="2607785" cy="5569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marL="0" marR="0" lvl="0" indent="0" algn="ctr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Guardrail #1</a:t>
            </a:r>
          </a:p>
          <a:p>
            <a:pPr marL="0" marR="0" lvl="0" indent="0" algn="ctr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Convenient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025A26-CDC3-4019-B8BA-3513401B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892" y="5400961"/>
            <a:ext cx="1770268" cy="9941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D8EA7D-77C4-4FB1-87F6-532F815BBD82}"/>
              </a:ext>
            </a:extLst>
          </p:cNvPr>
          <p:cNvSpPr txBox="1"/>
          <p:nvPr/>
        </p:nvSpPr>
        <p:spPr>
          <a:xfrm>
            <a:off x="6332659" y="4606259"/>
            <a:ext cx="2637965" cy="1208005"/>
          </a:xfrm>
          <a:prstGeom prst="rect">
            <a:avLst/>
          </a:prstGeom>
          <a:noFill/>
          <a:ln>
            <a:noFill/>
          </a:ln>
        </p:spPr>
        <p:txBody>
          <a:bodyPr wrap="square" lIns="68562" tIns="34281" rIns="68562" bIns="34281" rtlCol="0" anchor="t">
            <a:spAutoFit/>
          </a:bodyPr>
          <a:lstStyle/>
          <a:p>
            <a:pPr marL="150495" marR="0" lvl="1" indent="-149225" algn="l" defTabSz="697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53"/>
              </a:buClr>
              <a:buSzPct val="125000"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Ingredients you can see and pronounce®</a:t>
            </a:r>
          </a:p>
          <a:p>
            <a:pPr marL="150495" marR="0" lvl="1" indent="-149225" algn="l" defTabSz="697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53"/>
              </a:buClr>
              <a:buSzPct val="125000"/>
              <a:buFont typeface="Arial" pitchFamily="34" charset="0"/>
              <a:buChar char="•"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50495" marR="0" lvl="1" indent="-149225" algn="l" defTabSz="697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F53"/>
              </a:buClr>
              <a:buSzPct val="125000"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No artificial sweeteners, preservatives, colors or flavors</a:t>
            </a:r>
          </a:p>
        </p:txBody>
      </p:sp>
      <p:pic>
        <p:nvPicPr>
          <p:cNvPr id="21" name="Picture 20" descr="A picture containing table, nut, sky, fruit&#10;&#10;Description generated with very high confidence">
            <a:extLst>
              <a:ext uri="{FF2B5EF4-FFF2-40B4-BE49-F238E27FC236}">
                <a16:creationId xmlns:a16="http://schemas.microsoft.com/office/drawing/2014/main" id="{C7B4AF35-D7A6-42E9-A625-9FA74AE196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48" y="5416113"/>
            <a:ext cx="839250" cy="7729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F7921B4-42D1-4F08-A2D0-D9DFC2F647E1}"/>
              </a:ext>
            </a:extLst>
          </p:cNvPr>
          <p:cNvSpPr/>
          <p:nvPr/>
        </p:nvSpPr>
        <p:spPr>
          <a:xfrm>
            <a:off x="3352650" y="4607997"/>
            <a:ext cx="2533516" cy="1054117"/>
          </a:xfrm>
          <a:prstGeom prst="rect">
            <a:avLst/>
          </a:prstGeom>
          <a:noFill/>
          <a:ln>
            <a:noFill/>
          </a:ln>
        </p:spPr>
        <p:txBody>
          <a:bodyPr wrap="square" lIns="68562" tIns="34281" rIns="68562" bIns="34281" rtlCol="0">
            <a:spAutoFit/>
          </a:bodyPr>
          <a:lstStyle/>
          <a:p>
            <a:pPr marL="150876" marR="0" lvl="0" indent="-150876" algn="l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Nutrient rich ingredients</a:t>
            </a:r>
          </a:p>
          <a:p>
            <a:pPr marL="150876" marR="0" lvl="0" indent="-150876" algn="l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50876" marR="0" lvl="0" indent="-150876" algn="l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Minimal sugar </a:t>
            </a:r>
          </a:p>
          <a:p>
            <a:pPr marL="150876" marR="0" lvl="0" indent="-150876" algn="l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50876" marR="0" lvl="0" indent="-150876" algn="l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Uncompromisingly Delicious </a:t>
            </a:r>
          </a:p>
          <a:p>
            <a:pPr marL="0" marR="0" lvl="0" indent="0" algn="l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FD9060-589F-4EF8-AF0D-7B26F6526562}"/>
              </a:ext>
            </a:extLst>
          </p:cNvPr>
          <p:cNvSpPr/>
          <p:nvPr/>
        </p:nvSpPr>
        <p:spPr>
          <a:xfrm>
            <a:off x="173376" y="4584919"/>
            <a:ext cx="2697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0876" marR="0" lvl="0" indent="-150876" algn="l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Makes eating healthy easier</a:t>
            </a:r>
          </a:p>
          <a:p>
            <a:pPr marL="150876" marR="0" lvl="0" indent="-150876" algn="l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150876" marR="0" lvl="0" indent="-150876" algn="l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Created for convenience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82718790-E3EB-4ADA-9633-76923E3D61CE}"/>
              </a:ext>
            </a:extLst>
          </p:cNvPr>
          <p:cNvSpPr/>
          <p:nvPr/>
        </p:nvSpPr>
        <p:spPr>
          <a:xfrm>
            <a:off x="3278381" y="3798409"/>
            <a:ext cx="2607785" cy="556952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marL="0" marR="0" lvl="0" indent="0" algn="ctr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Guardrail #2</a:t>
            </a:r>
          </a:p>
          <a:p>
            <a:pPr marL="0" marR="0" lvl="0" indent="0" algn="ctr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Healthy &amp; Tasty</a:t>
            </a: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ABD49579-2BEE-48C3-9196-0FDF9FA74264}"/>
              </a:ext>
            </a:extLst>
          </p:cNvPr>
          <p:cNvSpPr/>
          <p:nvPr/>
        </p:nvSpPr>
        <p:spPr>
          <a:xfrm>
            <a:off x="6321970" y="3798409"/>
            <a:ext cx="2607785" cy="55695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marL="0" marR="0" lvl="0" indent="0" algn="ctr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Guardrail #3</a:t>
            </a:r>
          </a:p>
          <a:p>
            <a:pPr marL="0" marR="0" lvl="0" indent="0" algn="ctr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Real</a:t>
            </a:r>
          </a:p>
        </p:txBody>
      </p: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A80A7E10-7802-4551-950F-5F127660A3A2}"/>
              </a:ext>
            </a:extLst>
          </p:cNvPr>
          <p:cNvSpPr/>
          <p:nvPr/>
        </p:nvSpPr>
        <p:spPr>
          <a:xfrm>
            <a:off x="6341421" y="4513830"/>
            <a:ext cx="2577946" cy="1698682"/>
          </a:xfrm>
          <a:prstGeom prst="roundRect">
            <a:avLst>
              <a:gd name="adj" fmla="val 9935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marL="0" marR="0" lvl="0" indent="0" algn="ctr" defTabSz="6856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467973-E27A-48B7-9F5E-F8481F8DD317}"/>
              </a:ext>
            </a:extLst>
          </p:cNvPr>
          <p:cNvSpPr/>
          <p:nvPr/>
        </p:nvSpPr>
        <p:spPr>
          <a:xfrm>
            <a:off x="159488" y="3300005"/>
            <a:ext cx="8738897" cy="3564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KIND’s Promise is Giving Consumers What They Want…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713427-D40C-4EB1-A8C6-DE7D5A9F2C98}"/>
              </a:ext>
            </a:extLst>
          </p:cNvPr>
          <p:cNvSpPr/>
          <p:nvPr/>
        </p:nvSpPr>
        <p:spPr>
          <a:xfrm>
            <a:off x="356084" y="6382628"/>
            <a:ext cx="4977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Mintel Breakfast Foods: Incl Impact of COVID-19 October 2020</a:t>
            </a: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Q: Which of the following claims are important to you when selecting a breakfast item? Please select all that apply.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EB2D90-4F18-4269-86C6-40EA3E2D08A2}"/>
              </a:ext>
            </a:extLst>
          </p:cNvPr>
          <p:cNvSpPr txBox="1"/>
          <p:nvPr/>
        </p:nvSpPr>
        <p:spPr>
          <a:xfrm>
            <a:off x="8686800" y="6444179"/>
            <a:ext cx="45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F7F0AF-3F27-41AA-B95E-66A313F564DA}"/>
              </a:ext>
            </a:extLst>
          </p:cNvPr>
          <p:cNvSpPr/>
          <p:nvPr/>
        </p:nvSpPr>
        <p:spPr>
          <a:xfrm>
            <a:off x="159488" y="961419"/>
            <a:ext cx="8665535" cy="369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Important Attributes When Selecting Breakfast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5BCB06-60E3-47DB-B0D8-87339209F5DC}"/>
              </a:ext>
            </a:extLst>
          </p:cNvPr>
          <p:cNvSpPr txBox="1"/>
          <p:nvPr/>
        </p:nvSpPr>
        <p:spPr>
          <a:xfrm>
            <a:off x="1061904" y="2770676"/>
            <a:ext cx="11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A8B4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Healthy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F7FC41-63C9-4B04-9077-DC87EE07B408}"/>
              </a:ext>
            </a:extLst>
          </p:cNvPr>
          <p:cNvSpPr txBox="1"/>
          <p:nvPr/>
        </p:nvSpPr>
        <p:spPr>
          <a:xfrm>
            <a:off x="3305263" y="2779553"/>
            <a:ext cx="2472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AAB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Quick to Prepare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9700E8-DADB-46EA-BD68-1EB5ECFE55F1}"/>
              </a:ext>
            </a:extLst>
          </p:cNvPr>
          <p:cNvSpPr txBox="1"/>
          <p:nvPr/>
        </p:nvSpPr>
        <p:spPr>
          <a:xfrm>
            <a:off x="6804333" y="2772423"/>
            <a:ext cx="1463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5EB6E4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Flavorful</a:t>
            </a: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510E0D2F-85F9-4178-9039-2D78F33D75CA}"/>
              </a:ext>
            </a:extLst>
          </p:cNvPr>
          <p:cNvGraphicFramePr/>
          <p:nvPr/>
        </p:nvGraphicFramePr>
        <p:xfrm>
          <a:off x="841459" y="1272768"/>
          <a:ext cx="164592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B948BCAA-86FC-4487-AD1E-5AAC1CEC66DC}"/>
              </a:ext>
            </a:extLst>
          </p:cNvPr>
          <p:cNvSpPr/>
          <p:nvPr/>
        </p:nvSpPr>
        <p:spPr>
          <a:xfrm>
            <a:off x="1162924" y="1803340"/>
            <a:ext cx="10054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 w="12700">
                  <a:solidFill>
                    <a:srgbClr val="A8B400"/>
                  </a:solidFill>
                  <a:prstDash val="solid"/>
                </a:ln>
                <a:pattFill prst="pct50">
                  <a:fgClr>
                    <a:srgbClr val="A8B400"/>
                  </a:fgClr>
                  <a:bgClr>
                    <a:srgbClr val="FFFFFF"/>
                  </a:bgClr>
                </a:pattFill>
                <a:effectLst>
                  <a:outerShdw dist="38100" dir="2640000" algn="bl" rotWithShape="0">
                    <a:srgbClr val="A8B400"/>
                  </a:outerShdw>
                </a:effectLst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54%</a:t>
            </a: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B013F37-EC78-49E0-AC10-EDD7A671EE60}"/>
              </a:ext>
            </a:extLst>
          </p:cNvPr>
          <p:cNvGraphicFramePr/>
          <p:nvPr/>
        </p:nvGraphicFramePr>
        <p:xfrm>
          <a:off x="3698878" y="1321947"/>
          <a:ext cx="164592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7BF8D693-1B94-4DCF-9D20-5DC0CF61C8BF}"/>
              </a:ext>
            </a:extLst>
          </p:cNvPr>
          <p:cNvSpPr/>
          <p:nvPr/>
        </p:nvSpPr>
        <p:spPr>
          <a:xfrm>
            <a:off x="4020343" y="1844361"/>
            <a:ext cx="10054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 w="12700">
                  <a:solidFill>
                    <a:srgbClr val="EAAB00"/>
                  </a:solidFill>
                  <a:prstDash val="solid"/>
                </a:ln>
                <a:pattFill prst="pct50">
                  <a:fgClr>
                    <a:srgbClr val="EAAB00"/>
                  </a:fgClr>
                  <a:bgClr>
                    <a:srgbClr val="FFFFFF"/>
                  </a:bgClr>
                </a:pattFill>
                <a:effectLst>
                  <a:outerShdw dist="38100" dir="2640000" algn="bl" rotWithShape="0">
                    <a:srgbClr val="EAAB00"/>
                  </a:outerShdw>
                </a:effectLst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54%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74089E5-2873-452B-874A-60E0FC4AA0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7" y="5072471"/>
            <a:ext cx="1156670" cy="1156670"/>
          </a:xfrm>
          <a:prstGeom prst="rect">
            <a:avLst/>
          </a:prstGeom>
        </p:spPr>
      </p:pic>
      <p:pic>
        <p:nvPicPr>
          <p:cNvPr id="42" name="Picture 41" descr="Calendar&#10;&#10;Description automatically generated">
            <a:extLst>
              <a:ext uri="{FF2B5EF4-FFF2-40B4-BE49-F238E27FC236}">
                <a16:creationId xmlns:a16="http://schemas.microsoft.com/office/drawing/2014/main" id="{F10118C6-C07D-4EB1-8D4F-302EAA7C511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7" y="5162014"/>
            <a:ext cx="1081403" cy="1081403"/>
          </a:xfrm>
          <a:prstGeom prst="rect">
            <a:avLst/>
          </a:prstGeom>
        </p:spPr>
      </p:pic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33E3A6C8-1A73-41B3-BBBC-861F923661C6}"/>
              </a:ext>
            </a:extLst>
          </p:cNvPr>
          <p:cNvGraphicFramePr/>
          <p:nvPr/>
        </p:nvGraphicFramePr>
        <p:xfrm>
          <a:off x="6673186" y="1337746"/>
          <a:ext cx="1645920" cy="164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0D433AF4-F3A2-4A37-9D7B-81C170CDF546}"/>
              </a:ext>
            </a:extLst>
          </p:cNvPr>
          <p:cNvSpPr/>
          <p:nvPr/>
        </p:nvSpPr>
        <p:spPr>
          <a:xfrm>
            <a:off x="6994651" y="1860160"/>
            <a:ext cx="10054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 w="12700">
                  <a:solidFill>
                    <a:srgbClr val="5EB6E4"/>
                  </a:solidFill>
                  <a:prstDash val="solid"/>
                </a:ln>
                <a:pattFill prst="pct50">
                  <a:fgClr>
                    <a:srgbClr val="5EB6E4"/>
                  </a:fgClr>
                  <a:bgClr>
                    <a:srgbClr val="FFFFFF"/>
                  </a:bgClr>
                </a:pattFill>
                <a:effectLst>
                  <a:outerShdw dist="38100" dir="2640000" algn="bl" rotWithShape="0">
                    <a:srgbClr val="5EB6E4"/>
                  </a:outerShdw>
                </a:effectLst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51%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BCABE3-C383-4365-A2F6-3BA07DDA7AD4}"/>
              </a:ext>
            </a:extLst>
          </p:cNvPr>
          <p:cNvSpPr/>
          <p:nvPr/>
        </p:nvSpPr>
        <p:spPr>
          <a:xfrm>
            <a:off x="7375993" y="6642556"/>
            <a:ext cx="17828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KIND Management Inc. – Confidential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AD8D9D-3857-405A-9787-604126EF7B13}"/>
              </a:ext>
            </a:extLst>
          </p:cNvPr>
          <p:cNvSpPr/>
          <p:nvPr/>
        </p:nvSpPr>
        <p:spPr>
          <a:xfrm>
            <a:off x="8003885" y="2912813"/>
            <a:ext cx="2835149" cy="796681"/>
          </a:xfrm>
          <a:prstGeom prst="round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Something we did for a past webinar </a:t>
            </a:r>
          </a:p>
        </p:txBody>
      </p:sp>
    </p:spTree>
    <p:extLst>
      <p:ext uri="{BB962C8B-B14F-4D97-AF65-F5344CB8AC3E}">
        <p14:creationId xmlns:p14="http://schemas.microsoft.com/office/powerpoint/2010/main" val="236612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9F78A354-8EC7-4513-9D20-8E3E73035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223" y="109168"/>
            <a:ext cx="6680579" cy="72780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12E2B-DE7B-418B-AE95-FE209DA6A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5248" y="6356359"/>
            <a:ext cx="75155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3797F01-82BB-8844-8F2A-5D1FFD52C14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FAD8A809-141F-4C82-ABF0-88CDEFF0A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616926"/>
              </p:ext>
            </p:extLst>
          </p:nvPr>
        </p:nvGraphicFramePr>
        <p:xfrm>
          <a:off x="504497" y="1008992"/>
          <a:ext cx="8080703" cy="5117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525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54DBC-F668-5F47-95BD-01C207D9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Breakfast is winning, despite inflation and supply chain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68E0C-0A19-7846-BA1A-80295862B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F780D24-7611-4B3E-999D-F9F87F80108A}"/>
              </a:ext>
            </a:extLst>
          </p:cNvPr>
          <p:cNvSpPr/>
          <p:nvPr/>
        </p:nvSpPr>
        <p:spPr>
          <a:xfrm>
            <a:off x="390923" y="3888703"/>
            <a:ext cx="8266645" cy="432131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Helvetica" panose="020B0604020202020204" pitchFamily="34" charset="0"/>
                <a:cs typeface="Helvetica" panose="020B0604020202020204" pitchFamily="34" charset="0"/>
              </a:rPr>
              <a:t>Breakfast trends are on the rise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552606-A482-40C4-9E48-314CA2CE210A}"/>
              </a:ext>
            </a:extLst>
          </p:cNvPr>
          <p:cNvSpPr/>
          <p:nvPr/>
        </p:nvSpPr>
        <p:spPr>
          <a:xfrm>
            <a:off x="438682" y="1443019"/>
            <a:ext cx="8266645" cy="422499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Helvetica" panose="020B0604020202020204" pitchFamily="34" charset="0"/>
                <a:cs typeface="Helvetica" panose="020B0604020202020204" pitchFamily="34" charset="0"/>
              </a:rPr>
              <a:t>The economic climate has created many swings across many factors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49E9F1-2C1E-4F53-99D6-ED554205B6F9}"/>
              </a:ext>
            </a:extLst>
          </p:cNvPr>
          <p:cNvSpPr/>
          <p:nvPr/>
        </p:nvSpPr>
        <p:spPr>
          <a:xfrm>
            <a:off x="6780556" y="2416756"/>
            <a:ext cx="1877011" cy="925033"/>
          </a:xfrm>
          <a:prstGeom prst="ellipse">
            <a:avLst/>
          </a:prstGeom>
          <a:solidFill>
            <a:srgbClr val="52BDEC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Inflation up +7%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4D04437-1BF7-4A9B-A2C3-8F57543CC067}"/>
              </a:ext>
            </a:extLst>
          </p:cNvPr>
          <p:cNvSpPr/>
          <p:nvPr/>
        </p:nvSpPr>
        <p:spPr>
          <a:xfrm>
            <a:off x="4714275" y="2393187"/>
            <a:ext cx="1877011" cy="961993"/>
          </a:xfrm>
          <a:prstGeom prst="ellipse">
            <a:avLst/>
          </a:prstGeom>
          <a:solidFill>
            <a:srgbClr val="AFBD2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Retail sales up +16.9%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F352B9E-E254-495A-89A5-5764F29895AC}"/>
              </a:ext>
            </a:extLst>
          </p:cNvPr>
          <p:cNvSpPr/>
          <p:nvPr/>
        </p:nvSpPr>
        <p:spPr>
          <a:xfrm>
            <a:off x="523243" y="2393187"/>
            <a:ext cx="1877011" cy="961993"/>
          </a:xfrm>
          <a:prstGeom prst="ellipse">
            <a:avLst/>
          </a:prstGeom>
          <a:solidFill>
            <a:srgbClr val="F0B31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 store sales are up 5% vs. YA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44927B-1273-41AC-89B1-ECE27009EA0B}"/>
              </a:ext>
            </a:extLst>
          </p:cNvPr>
          <p:cNvSpPr/>
          <p:nvPr/>
        </p:nvSpPr>
        <p:spPr>
          <a:xfrm>
            <a:off x="2618759" y="2392700"/>
            <a:ext cx="1877011" cy="961993"/>
          </a:xfrm>
          <a:prstGeom prst="ellipse">
            <a:avLst/>
          </a:prstGeom>
          <a:solidFill>
            <a:srgbClr val="EE3124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 store unit sales are down -1.6% </a:t>
            </a:r>
          </a:p>
        </p:txBody>
      </p:sp>
      <p:pic>
        <p:nvPicPr>
          <p:cNvPr id="27" name="Graphic 26" descr="Metronome with solid fill">
            <a:extLst>
              <a:ext uri="{FF2B5EF4-FFF2-40B4-BE49-F238E27FC236}">
                <a16:creationId xmlns:a16="http://schemas.microsoft.com/office/drawing/2014/main" id="{CDF439EF-0C64-49D8-85C3-C9B3EA048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1028" y="1442716"/>
            <a:ext cx="401137" cy="40113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AB0798-002C-4407-A6BB-1BBF31E2C620}"/>
              </a:ext>
            </a:extLst>
          </p:cNvPr>
          <p:cNvSpPr/>
          <p:nvPr/>
        </p:nvSpPr>
        <p:spPr>
          <a:xfrm>
            <a:off x="458924" y="4960461"/>
            <a:ext cx="1877011" cy="787319"/>
          </a:xfrm>
          <a:prstGeom prst="rect">
            <a:avLst/>
          </a:prstGeom>
          <a:solidFill>
            <a:srgbClr val="F0B31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  <a:p>
            <a:pPr algn="ctr"/>
            <a:r>
              <a:rPr lang="en-US" sz="12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Online, convenience, variety, and versality are positively impacting sales</a:t>
            </a:r>
            <a:endParaRPr lang="en-US" sz="12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BFDD6D-DC07-4905-80F9-D3E2355A9841}"/>
              </a:ext>
            </a:extLst>
          </p:cNvPr>
          <p:cNvSpPr/>
          <p:nvPr/>
        </p:nvSpPr>
        <p:spPr>
          <a:xfrm>
            <a:off x="2553792" y="4953929"/>
            <a:ext cx="1877011" cy="787319"/>
          </a:xfrm>
          <a:prstGeom prst="rect">
            <a:avLst/>
          </a:prstGeom>
          <a:solidFill>
            <a:srgbClr val="EE3124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95% of consumers eat morning foods in a typical week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15CDE5-D59A-4E0A-9268-560EC92C71E6}"/>
              </a:ext>
            </a:extLst>
          </p:cNvPr>
          <p:cNvSpPr/>
          <p:nvPr/>
        </p:nvSpPr>
        <p:spPr>
          <a:xfrm>
            <a:off x="4649958" y="4971313"/>
            <a:ext cx="1877011" cy="787319"/>
          </a:xfrm>
          <a:prstGeom prst="rect">
            <a:avLst/>
          </a:prstGeom>
          <a:solidFill>
            <a:srgbClr val="AFBD2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 breakfast is up 4% vs. 2020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F41621-5D90-4F32-8AE5-659EBAE837AF}"/>
              </a:ext>
            </a:extLst>
          </p:cNvPr>
          <p:cNvSpPr/>
          <p:nvPr/>
        </p:nvSpPr>
        <p:spPr>
          <a:xfrm>
            <a:off x="6752379" y="4953929"/>
            <a:ext cx="1877011" cy="787319"/>
          </a:xfrm>
          <a:prstGeom prst="rect">
            <a:avLst/>
          </a:prstGeom>
          <a:solidFill>
            <a:srgbClr val="52BDEC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Breakfast snacks and granola are up +11% in dollar sales vs. a YA</a:t>
            </a:r>
          </a:p>
        </p:txBody>
      </p:sp>
      <p:pic>
        <p:nvPicPr>
          <p:cNvPr id="33" name="Graphic 32" descr="Upward trend with solid fill">
            <a:extLst>
              <a:ext uri="{FF2B5EF4-FFF2-40B4-BE49-F238E27FC236}">
                <a16:creationId xmlns:a16="http://schemas.microsoft.com/office/drawing/2014/main" id="{0A786350-3AD7-4B05-A935-462E19AB8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0307" y="3882847"/>
            <a:ext cx="432131" cy="4321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017000-E4CD-48C5-812B-B6BAA9678095}"/>
              </a:ext>
            </a:extLst>
          </p:cNvPr>
          <p:cNvSpPr txBox="1"/>
          <p:nvPr/>
        </p:nvSpPr>
        <p:spPr>
          <a:xfrm>
            <a:off x="375153" y="6357680"/>
            <a:ext cx="4149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Source: IRI, Winning Breakfast Generation by Generation Webinar, February 1, 2022</a:t>
            </a:r>
          </a:p>
        </p:txBody>
      </p:sp>
    </p:spTree>
    <p:extLst>
      <p:ext uri="{BB962C8B-B14F-4D97-AF65-F5344CB8AC3E}">
        <p14:creationId xmlns:p14="http://schemas.microsoft.com/office/powerpoint/2010/main" val="219466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DCE7-CC3C-43AA-AA72-4A32F131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The Covid pandemic has made consumers more health conscious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AD87D68-72F0-4C9F-8CAE-E50E390492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417630"/>
              </p:ext>
            </p:extLst>
          </p:nvPr>
        </p:nvGraphicFramePr>
        <p:xfrm>
          <a:off x="4610367" y="2061597"/>
          <a:ext cx="4387340" cy="3075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A6FEB-460F-4C25-9426-49C0C3B21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9AACFF-531C-4ABA-8693-AF40BC093101}"/>
              </a:ext>
            </a:extLst>
          </p:cNvPr>
          <p:cNvCxnSpPr>
            <a:cxnSpLocks/>
          </p:cNvCxnSpPr>
          <p:nvPr/>
        </p:nvCxnSpPr>
        <p:spPr>
          <a:xfrm>
            <a:off x="4567648" y="1202451"/>
            <a:ext cx="0" cy="50143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9A5352F-986A-4F30-9A55-1F060FB86EE3}"/>
              </a:ext>
            </a:extLst>
          </p:cNvPr>
          <p:cNvSpPr/>
          <p:nvPr/>
        </p:nvSpPr>
        <p:spPr>
          <a:xfrm>
            <a:off x="4855572" y="1202451"/>
            <a:ext cx="4057198" cy="914400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Consumers are prioritizing health across generations, pushing the trend of healthier options for breakfast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BD3C36-CDB3-43F1-A7B0-BC5F4A4CC576}"/>
              </a:ext>
            </a:extLst>
          </p:cNvPr>
          <p:cNvSpPr/>
          <p:nvPr/>
        </p:nvSpPr>
        <p:spPr>
          <a:xfrm>
            <a:off x="1045467" y="2315929"/>
            <a:ext cx="3274286" cy="796699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respondents said they prioritize healthiness for their morning food and beverage choices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71299-6145-4D7B-8A0A-477E5CA6D85F}"/>
              </a:ext>
            </a:extLst>
          </p:cNvPr>
          <p:cNvSpPr txBox="1"/>
          <p:nvPr/>
        </p:nvSpPr>
        <p:spPr>
          <a:xfrm>
            <a:off x="42040" y="2306347"/>
            <a:ext cx="1256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67%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B1F34A-1A35-4FAC-8713-438C2E8278E1}"/>
              </a:ext>
            </a:extLst>
          </p:cNvPr>
          <p:cNvSpPr/>
          <p:nvPr/>
        </p:nvSpPr>
        <p:spPr>
          <a:xfrm>
            <a:off x="1045467" y="3569387"/>
            <a:ext cx="3274286" cy="796699"/>
          </a:xfrm>
          <a:prstGeom prst="round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respondents said they look for specific nutritional benefits in their morning food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CC57FA-AE38-48B1-818F-8740F1599042}"/>
              </a:ext>
            </a:extLst>
          </p:cNvPr>
          <p:cNvSpPr txBox="1"/>
          <p:nvPr/>
        </p:nvSpPr>
        <p:spPr>
          <a:xfrm>
            <a:off x="42040" y="3559804"/>
            <a:ext cx="1256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51%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89E9DA-0E31-4DDA-B6DA-8D03436580B0}"/>
              </a:ext>
            </a:extLst>
          </p:cNvPr>
          <p:cNvSpPr/>
          <p:nvPr/>
        </p:nvSpPr>
        <p:spPr>
          <a:xfrm>
            <a:off x="1045467" y="4847557"/>
            <a:ext cx="3274286" cy="796699"/>
          </a:xfrm>
          <a:prstGeom prst="roundRect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respondents said that immunity benefits are one of the main things they think about when deciding what to eat in the morning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28CF90-23C9-43D8-96BD-630CAAD701CF}"/>
              </a:ext>
            </a:extLst>
          </p:cNvPr>
          <p:cNvSpPr txBox="1"/>
          <p:nvPr/>
        </p:nvSpPr>
        <p:spPr>
          <a:xfrm>
            <a:off x="42040" y="4837975"/>
            <a:ext cx="1256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CCDA49-5CC4-45AB-9CA6-BB984EAFC4B7}"/>
              </a:ext>
            </a:extLst>
          </p:cNvPr>
          <p:cNvSpPr txBox="1"/>
          <p:nvPr/>
        </p:nvSpPr>
        <p:spPr>
          <a:xfrm>
            <a:off x="375153" y="6357680"/>
            <a:ext cx="4149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Source: IRI, Winning Breakfast Generation by Generation Webinar, February 1, 2022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558B6CA-3282-4A7F-81C9-C5803663C2DB}"/>
              </a:ext>
            </a:extLst>
          </p:cNvPr>
          <p:cNvSpPr/>
          <p:nvPr/>
        </p:nvSpPr>
        <p:spPr>
          <a:xfrm>
            <a:off x="231228" y="1202452"/>
            <a:ext cx="4048497" cy="914399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42% of the population gained an average of 29 pounds during the pandemic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6BB99B5-54E0-46E4-8D45-CF57E3F60F4A}"/>
              </a:ext>
            </a:extLst>
          </p:cNvPr>
          <p:cNvSpPr/>
          <p:nvPr/>
        </p:nvSpPr>
        <p:spPr>
          <a:xfrm>
            <a:off x="4855572" y="5280089"/>
            <a:ext cx="4057198" cy="777766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Consumers are choosing healthier options about 19% on average, across generations</a:t>
            </a:r>
          </a:p>
        </p:txBody>
      </p:sp>
    </p:spTree>
    <p:extLst>
      <p:ext uri="{BB962C8B-B14F-4D97-AF65-F5344CB8AC3E}">
        <p14:creationId xmlns:p14="http://schemas.microsoft.com/office/powerpoint/2010/main" val="426643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C6E59-C85C-4B3C-82FF-11A074321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Breakfast is an important meal across generations, but the meal differs by age group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2D670E1-E7BD-4C25-BCA4-9CADC96E4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949932"/>
              </p:ext>
            </p:extLst>
          </p:nvPr>
        </p:nvGraphicFramePr>
        <p:xfrm>
          <a:off x="581950" y="1016000"/>
          <a:ext cx="8104855" cy="53045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0971">
                  <a:extLst>
                    <a:ext uri="{9D8B030D-6E8A-4147-A177-3AD203B41FA5}">
                      <a16:colId xmlns:a16="http://schemas.microsoft.com/office/drawing/2014/main" val="21792337"/>
                    </a:ext>
                  </a:extLst>
                </a:gridCol>
                <a:gridCol w="1620971">
                  <a:extLst>
                    <a:ext uri="{9D8B030D-6E8A-4147-A177-3AD203B41FA5}">
                      <a16:colId xmlns:a16="http://schemas.microsoft.com/office/drawing/2014/main" val="3124967899"/>
                    </a:ext>
                  </a:extLst>
                </a:gridCol>
                <a:gridCol w="1620971">
                  <a:extLst>
                    <a:ext uri="{9D8B030D-6E8A-4147-A177-3AD203B41FA5}">
                      <a16:colId xmlns:a16="http://schemas.microsoft.com/office/drawing/2014/main" val="4183865397"/>
                    </a:ext>
                  </a:extLst>
                </a:gridCol>
                <a:gridCol w="1620971">
                  <a:extLst>
                    <a:ext uri="{9D8B030D-6E8A-4147-A177-3AD203B41FA5}">
                      <a16:colId xmlns:a16="http://schemas.microsoft.com/office/drawing/2014/main" val="1907452196"/>
                    </a:ext>
                  </a:extLst>
                </a:gridCol>
                <a:gridCol w="1620971">
                  <a:extLst>
                    <a:ext uri="{9D8B030D-6E8A-4147-A177-3AD203B41FA5}">
                      <a16:colId xmlns:a16="http://schemas.microsoft.com/office/drawing/2014/main" val="645748216"/>
                    </a:ext>
                  </a:extLst>
                </a:gridCol>
              </a:tblGrid>
              <a:tr h="1189768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Gen Z + Millennials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Older Millennials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Gen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Younger Boomers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Older Boomers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10394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Milk</a:t>
                      </a:r>
                    </a:p>
                    <a:p>
                      <a:pPr algn="ctr"/>
                      <a:r>
                        <a:rPr lang="en-US" sz="1600"/>
                        <a:t>Fruit Juice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Milk</a:t>
                      </a:r>
                    </a:p>
                    <a:p>
                      <a:pPr algn="ctr"/>
                      <a:r>
                        <a:rPr lang="en-US" sz="1600"/>
                        <a:t>Carbonated Beverage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Fruit Juice</a:t>
                      </a:r>
                    </a:p>
                    <a:p>
                      <a:pPr algn="ctr"/>
                      <a:r>
                        <a:rPr lang="en-US" sz="1600"/>
                        <a:t>Tea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Protein Shakes</a:t>
                      </a:r>
                    </a:p>
                    <a:p>
                      <a:pPr algn="ctr"/>
                      <a:r>
                        <a:rPr lang="en-US" sz="1600"/>
                        <a:t>Eggs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 Coffee</a:t>
                      </a:r>
                    </a:p>
                    <a:p>
                      <a:pPr algn="ctr"/>
                      <a:r>
                        <a:rPr lang="en-US" sz="1600"/>
                        <a:t>Fruit Juice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91034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Tea</a:t>
                      </a:r>
                    </a:p>
                    <a:p>
                      <a:pPr algn="ctr"/>
                      <a:r>
                        <a:rPr lang="en-US" sz="1600"/>
                        <a:t>Yogurt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Protein Shakes</a:t>
                      </a:r>
                    </a:p>
                    <a:p>
                      <a:pPr algn="ctr"/>
                      <a:r>
                        <a:rPr lang="en-US" sz="1600"/>
                        <a:t>Eggs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Carbonated Beverage</a:t>
                      </a:r>
                    </a:p>
                    <a:p>
                      <a:pPr algn="ctr"/>
                      <a:r>
                        <a:rPr lang="en-US" sz="1600" b="1"/>
                        <a:t>Protein Shakes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Yogurt</a:t>
                      </a:r>
                    </a:p>
                    <a:p>
                      <a:pPr algn="ctr"/>
                      <a:r>
                        <a:rPr lang="en-US" sz="1600" b="1"/>
                        <a:t>Protein Bars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Eggs</a:t>
                      </a:r>
                    </a:p>
                    <a:p>
                      <a:pPr algn="ctr"/>
                      <a:r>
                        <a:rPr lang="en-US" sz="1600" b="1"/>
                        <a:t>Beef/Pork protein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73735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Protein powders</a:t>
                      </a:r>
                    </a:p>
                    <a:p>
                      <a:pPr algn="ctr"/>
                      <a:r>
                        <a:rPr lang="en-US" sz="1600"/>
                        <a:t>Frozen 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Poultry/Fish</a:t>
                      </a:r>
                    </a:p>
                    <a:p>
                      <a:pPr algn="ctr"/>
                      <a:r>
                        <a:rPr lang="en-US" sz="1600"/>
                        <a:t>Yogurt Bars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Yogurt</a:t>
                      </a:r>
                    </a:p>
                    <a:p>
                      <a:pPr algn="ctr"/>
                      <a:r>
                        <a:rPr lang="en-US" sz="1600" b="1"/>
                        <a:t>Protein Bars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Hot Cereal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Cold cereal</a:t>
                      </a:r>
                    </a:p>
                    <a:p>
                      <a:pPr algn="ctr"/>
                      <a:r>
                        <a:rPr lang="en-US" sz="1600"/>
                        <a:t>Hot cereal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182713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Packaged fruit</a:t>
                      </a:r>
                    </a:p>
                    <a:p>
                      <a:pPr algn="ctr"/>
                      <a:r>
                        <a:rPr lang="en-US" sz="1600"/>
                        <a:t>Fresh bakery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Protein Bar</a:t>
                      </a:r>
                    </a:p>
                    <a:p>
                      <a:pPr algn="ctr"/>
                      <a:r>
                        <a:rPr lang="en-US" sz="1600"/>
                        <a:t>Frozen 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Cold Cereal, Packaged fruit, Bread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Fresh fruit</a:t>
                      </a:r>
                    </a:p>
                    <a:p>
                      <a:pPr algn="ctr"/>
                      <a:r>
                        <a:rPr lang="en-US" sz="1600"/>
                        <a:t>Bread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830501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Granola</a:t>
                      </a:r>
                    </a:p>
                    <a:p>
                      <a:pPr algn="ctr"/>
                      <a:r>
                        <a:rPr lang="en-US" sz="1600"/>
                        <a:t>Cereal bars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Granola/Cereal Bars</a:t>
                      </a:r>
                    </a:p>
                    <a:p>
                      <a:pPr algn="ctr"/>
                      <a:r>
                        <a:rPr lang="en-US" sz="1600"/>
                        <a:t>Packaged Donuts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Fresh Bakery Items</a:t>
                      </a:r>
                    </a:p>
                    <a:p>
                      <a:pPr algn="ctr"/>
                      <a:r>
                        <a:rPr lang="en-US" sz="1600" dirty="0"/>
                        <a:t>Granola/Cereal Bars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645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1A621-680C-4C6A-999D-E0F3B266C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2" name="Graphic 11" descr="Man with cane with solid fill">
            <a:extLst>
              <a:ext uri="{FF2B5EF4-FFF2-40B4-BE49-F238E27FC236}">
                <a16:creationId xmlns:a16="http://schemas.microsoft.com/office/drawing/2014/main" id="{F9F2D582-70E2-4275-98EA-345C6454B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9912" y="1591381"/>
            <a:ext cx="599782" cy="599782"/>
          </a:xfrm>
          <a:prstGeom prst="rect">
            <a:avLst/>
          </a:prstGeom>
        </p:spPr>
      </p:pic>
      <p:pic>
        <p:nvPicPr>
          <p:cNvPr id="14" name="Graphic 13" descr="Golf with solid fill">
            <a:extLst>
              <a:ext uri="{FF2B5EF4-FFF2-40B4-BE49-F238E27FC236}">
                <a16:creationId xmlns:a16="http://schemas.microsoft.com/office/drawing/2014/main" id="{B500CFA0-6EE1-4E35-B95B-9A13FD9C6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9031" y="1613875"/>
            <a:ext cx="554796" cy="554796"/>
          </a:xfrm>
          <a:prstGeom prst="rect">
            <a:avLst/>
          </a:prstGeom>
        </p:spPr>
      </p:pic>
      <p:pic>
        <p:nvPicPr>
          <p:cNvPr id="16" name="Graphic 15" descr="Dance with solid fill">
            <a:extLst>
              <a:ext uri="{FF2B5EF4-FFF2-40B4-BE49-F238E27FC236}">
                <a16:creationId xmlns:a16="http://schemas.microsoft.com/office/drawing/2014/main" id="{06E62D89-794E-4250-8664-40AED610B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777" y="1525372"/>
            <a:ext cx="731800" cy="731800"/>
          </a:xfrm>
          <a:prstGeom prst="rect">
            <a:avLst/>
          </a:prstGeom>
        </p:spPr>
      </p:pic>
      <p:pic>
        <p:nvPicPr>
          <p:cNvPr id="18" name="Graphic 17" descr="School boy with solid fill">
            <a:extLst>
              <a:ext uri="{FF2B5EF4-FFF2-40B4-BE49-F238E27FC236}">
                <a16:creationId xmlns:a16="http://schemas.microsoft.com/office/drawing/2014/main" id="{19395844-EAA8-4163-A7AA-2846C85A1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7591" y="1525372"/>
            <a:ext cx="731800" cy="731800"/>
          </a:xfrm>
          <a:prstGeom prst="rect">
            <a:avLst/>
          </a:prstGeom>
        </p:spPr>
      </p:pic>
      <p:pic>
        <p:nvPicPr>
          <p:cNvPr id="20" name="Graphic 19" descr="Office worker female with solid fill">
            <a:extLst>
              <a:ext uri="{FF2B5EF4-FFF2-40B4-BE49-F238E27FC236}">
                <a16:creationId xmlns:a16="http://schemas.microsoft.com/office/drawing/2014/main" id="{B6E1C134-8BE5-44F1-A4BB-1977F47CFC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8472" y="1410496"/>
            <a:ext cx="731800" cy="731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65077E-C128-4F12-9704-DE56C2EBE8EE}"/>
              </a:ext>
            </a:extLst>
          </p:cNvPr>
          <p:cNvSpPr txBox="1"/>
          <p:nvPr/>
        </p:nvSpPr>
        <p:spPr>
          <a:xfrm>
            <a:off x="375153" y="6357680"/>
            <a:ext cx="4149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Source: IRI, Winning Breakfast Generation by Generation Webinar, February 1, 2022</a:t>
            </a:r>
          </a:p>
        </p:txBody>
      </p:sp>
    </p:spTree>
    <p:extLst>
      <p:ext uri="{BB962C8B-B14F-4D97-AF65-F5344CB8AC3E}">
        <p14:creationId xmlns:p14="http://schemas.microsoft.com/office/powerpoint/2010/main" val="181206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DCE7-CC3C-43AA-AA72-4A32F131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Breakfast trends 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A6FEB-460F-4C25-9426-49C0C3B21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4CCD1CC5-4C60-4580-9DE5-4F3C9E8C27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567888"/>
              </p:ext>
            </p:extLst>
          </p:nvPr>
        </p:nvGraphicFramePr>
        <p:xfrm>
          <a:off x="323453" y="1039901"/>
          <a:ext cx="8562048" cy="26149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9775">
                  <a:extLst>
                    <a:ext uri="{9D8B030D-6E8A-4147-A177-3AD203B41FA5}">
                      <a16:colId xmlns:a16="http://schemas.microsoft.com/office/drawing/2014/main" val="2203022875"/>
                    </a:ext>
                  </a:extLst>
                </a:gridCol>
                <a:gridCol w="1204764">
                  <a:extLst>
                    <a:ext uri="{9D8B030D-6E8A-4147-A177-3AD203B41FA5}">
                      <a16:colId xmlns:a16="http://schemas.microsoft.com/office/drawing/2014/main" val="21792337"/>
                    </a:ext>
                  </a:extLst>
                </a:gridCol>
                <a:gridCol w="1286485">
                  <a:extLst>
                    <a:ext uri="{9D8B030D-6E8A-4147-A177-3AD203B41FA5}">
                      <a16:colId xmlns:a16="http://schemas.microsoft.com/office/drawing/2014/main" val="3124967899"/>
                    </a:ext>
                  </a:extLst>
                </a:gridCol>
                <a:gridCol w="1427008">
                  <a:extLst>
                    <a:ext uri="{9D8B030D-6E8A-4147-A177-3AD203B41FA5}">
                      <a16:colId xmlns:a16="http://schemas.microsoft.com/office/drawing/2014/main" val="4183865397"/>
                    </a:ext>
                  </a:extLst>
                </a:gridCol>
                <a:gridCol w="1427008">
                  <a:extLst>
                    <a:ext uri="{9D8B030D-6E8A-4147-A177-3AD203B41FA5}">
                      <a16:colId xmlns:a16="http://schemas.microsoft.com/office/drawing/2014/main" val="1907452196"/>
                    </a:ext>
                  </a:extLst>
                </a:gridCol>
                <a:gridCol w="1427008">
                  <a:extLst>
                    <a:ext uri="{9D8B030D-6E8A-4147-A177-3AD203B41FA5}">
                      <a16:colId xmlns:a16="http://schemas.microsoft.com/office/drawing/2014/main" val="645748216"/>
                    </a:ext>
                  </a:extLst>
                </a:gridCol>
              </a:tblGrid>
              <a:tr h="568465">
                <a:tc>
                  <a:txBody>
                    <a:bodyPr/>
                    <a:lstStyle/>
                    <a:p>
                      <a:pPr algn="ctr"/>
                      <a:endParaRPr lang="en-US" sz="190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93C1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93C1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93C1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93C1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93C1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93C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03948"/>
                  </a:ext>
                </a:extLst>
              </a:tr>
              <a:tr h="324788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Mini Breakfast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910347"/>
                  </a:ext>
                </a:extLst>
              </a:tr>
              <a:tr h="324788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Full Breakfast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737353"/>
                  </a:ext>
                </a:extLst>
              </a:tr>
              <a:tr h="39404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Morning Snack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182713"/>
                  </a:ext>
                </a:extLst>
              </a:tr>
              <a:tr h="490947"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Morning Fuel-Up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830501"/>
                  </a:ext>
                </a:extLst>
              </a:tr>
              <a:tr h="490947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Workout Fueling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64527"/>
                  </a:ext>
                </a:extLst>
              </a:tr>
            </a:tbl>
          </a:graphicData>
        </a:graphic>
      </p:graphicFrame>
      <p:pic>
        <p:nvPicPr>
          <p:cNvPr id="10" name="Graphic 9" descr="Man with cane with solid fill">
            <a:extLst>
              <a:ext uri="{FF2B5EF4-FFF2-40B4-BE49-F238E27FC236}">
                <a16:creationId xmlns:a16="http://schemas.microsoft.com/office/drawing/2014/main" id="{642BC9CF-ADA7-467D-BCCF-BCE1A4913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248" y="1050010"/>
            <a:ext cx="549967" cy="549967"/>
          </a:xfrm>
          <a:prstGeom prst="rect">
            <a:avLst/>
          </a:prstGeom>
        </p:spPr>
      </p:pic>
      <p:pic>
        <p:nvPicPr>
          <p:cNvPr id="11" name="Graphic 10" descr="Golf with solid fill">
            <a:extLst>
              <a:ext uri="{FF2B5EF4-FFF2-40B4-BE49-F238E27FC236}">
                <a16:creationId xmlns:a16="http://schemas.microsoft.com/office/drawing/2014/main" id="{83CC6ADF-4F35-49D0-BF56-2606C1B2E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8841" y="1037790"/>
            <a:ext cx="554796" cy="554796"/>
          </a:xfrm>
          <a:prstGeom prst="rect">
            <a:avLst/>
          </a:prstGeom>
        </p:spPr>
      </p:pic>
      <p:pic>
        <p:nvPicPr>
          <p:cNvPr id="12" name="Graphic 11" descr="Dance with solid fill">
            <a:extLst>
              <a:ext uri="{FF2B5EF4-FFF2-40B4-BE49-F238E27FC236}">
                <a16:creationId xmlns:a16="http://schemas.microsoft.com/office/drawing/2014/main" id="{1094CE97-3A5A-4F8F-9E18-1ADA12A71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08868" y="989602"/>
            <a:ext cx="652788" cy="652788"/>
          </a:xfrm>
          <a:prstGeom prst="rect">
            <a:avLst/>
          </a:prstGeom>
        </p:spPr>
      </p:pic>
      <p:pic>
        <p:nvPicPr>
          <p:cNvPr id="13" name="Graphic 12" descr="School boy with solid fill">
            <a:extLst>
              <a:ext uri="{FF2B5EF4-FFF2-40B4-BE49-F238E27FC236}">
                <a16:creationId xmlns:a16="http://schemas.microsoft.com/office/drawing/2014/main" id="{EC4EB272-1EF6-449B-8902-D2D57EA8F5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72755" y="1006395"/>
            <a:ext cx="652788" cy="652788"/>
          </a:xfrm>
          <a:prstGeom prst="rect">
            <a:avLst/>
          </a:prstGeom>
        </p:spPr>
      </p:pic>
      <p:pic>
        <p:nvPicPr>
          <p:cNvPr id="14" name="Graphic 13" descr="Office worker female with solid fill">
            <a:extLst>
              <a:ext uri="{FF2B5EF4-FFF2-40B4-BE49-F238E27FC236}">
                <a16:creationId xmlns:a16="http://schemas.microsoft.com/office/drawing/2014/main" id="{63EBAD4F-6E21-43FF-AE55-FF2D7B48D3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1193" y="1057124"/>
            <a:ext cx="554796" cy="55479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3A64FDE5-5030-4403-AF08-1838A35B3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01744" y="1646500"/>
            <a:ext cx="327752" cy="327752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EB62D0A7-A3A7-47E2-862C-D693918527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12630" y="1999275"/>
            <a:ext cx="327752" cy="327752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880E5B5A-EA14-4934-9115-6A705EE96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45491" y="2375036"/>
            <a:ext cx="327752" cy="327752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993D123F-C9EC-4F61-8416-FB3ED06CD8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44993" y="2789395"/>
            <a:ext cx="327752" cy="327752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073EFB94-EEC1-4912-B012-AAB45EA397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44993" y="3286758"/>
            <a:ext cx="327752" cy="327752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EAFE6E74-D223-4F3E-92BB-1F817EF116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13446" y="1633023"/>
            <a:ext cx="327752" cy="327752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F1FF3D79-5183-44EA-A08C-DF1EE4FEA4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86292" y="3314538"/>
            <a:ext cx="327752" cy="327752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E5A7BE19-38F6-4CC7-A1C0-2ED925386B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95341" y="1615347"/>
            <a:ext cx="327752" cy="327752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69BBEEC-9B94-4084-965C-C5FEB081C2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7068" y="1981129"/>
            <a:ext cx="327752" cy="327752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49BC8CCC-A5D0-4B4F-B1A9-053C00D63C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17068" y="2768312"/>
            <a:ext cx="327752" cy="32775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0A1ADEB-3C5D-4A3B-8B53-B2107A60D60C}"/>
              </a:ext>
            </a:extLst>
          </p:cNvPr>
          <p:cNvSpPr/>
          <p:nvPr/>
        </p:nvSpPr>
        <p:spPr>
          <a:xfrm>
            <a:off x="6664826" y="4421506"/>
            <a:ext cx="1864330" cy="1146172"/>
          </a:xfrm>
          <a:prstGeom prst="ellipse">
            <a:avLst/>
          </a:prstGeom>
          <a:solidFill>
            <a:srgbClr val="D2DEA6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17% </a:t>
            </a:r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Morning Fuel-Up</a:t>
            </a:r>
            <a:endParaRPr lang="en-US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3650C9-EC17-4F82-AC37-0037A4869D97}"/>
              </a:ext>
            </a:extLst>
          </p:cNvPr>
          <p:cNvSpPr/>
          <p:nvPr/>
        </p:nvSpPr>
        <p:spPr>
          <a:xfrm>
            <a:off x="4665223" y="4996053"/>
            <a:ext cx="1864330" cy="1191968"/>
          </a:xfrm>
          <a:prstGeom prst="ellipse">
            <a:avLst/>
          </a:prstGeom>
          <a:solidFill>
            <a:srgbClr val="93C13F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21%</a:t>
            </a:r>
          </a:p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Morning Snack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0744F6-2109-4B60-9676-1225AF9C32A4}"/>
              </a:ext>
            </a:extLst>
          </p:cNvPr>
          <p:cNvSpPr/>
          <p:nvPr/>
        </p:nvSpPr>
        <p:spPr>
          <a:xfrm>
            <a:off x="648300" y="4994592"/>
            <a:ext cx="1864330" cy="1191968"/>
          </a:xfrm>
          <a:prstGeom prst="ellipse">
            <a:avLst/>
          </a:prstGeom>
          <a:solidFill>
            <a:srgbClr val="93C13F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31%</a:t>
            </a:r>
          </a:p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Mini/Small Breakfast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44B972-BA7C-473B-9A70-2D9346DA762D}"/>
              </a:ext>
            </a:extLst>
          </p:cNvPr>
          <p:cNvSpPr/>
          <p:nvPr/>
        </p:nvSpPr>
        <p:spPr>
          <a:xfrm>
            <a:off x="2665620" y="4375710"/>
            <a:ext cx="1864330" cy="1191968"/>
          </a:xfrm>
          <a:prstGeom prst="ellipse">
            <a:avLst/>
          </a:prstGeom>
          <a:solidFill>
            <a:srgbClr val="D2DEA6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23%</a:t>
            </a:r>
          </a:p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Full Breakfast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B6CE38-6DE9-4B74-8B44-68A2948A95EE}"/>
              </a:ext>
            </a:extLst>
          </p:cNvPr>
          <p:cNvSpPr/>
          <p:nvPr/>
        </p:nvSpPr>
        <p:spPr>
          <a:xfrm>
            <a:off x="323453" y="3868450"/>
            <a:ext cx="8562048" cy="365125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Across generations, consumers described their morning meal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D53E78-E427-452D-83E1-4D8C4875ACD8}"/>
              </a:ext>
            </a:extLst>
          </p:cNvPr>
          <p:cNvSpPr txBox="1"/>
          <p:nvPr/>
        </p:nvSpPr>
        <p:spPr>
          <a:xfrm>
            <a:off x="375153" y="6357680"/>
            <a:ext cx="4149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Source: IRI, Winning Breakfast Generation by Generation Webinar, February 1, 2022</a:t>
            </a:r>
          </a:p>
        </p:txBody>
      </p:sp>
    </p:spTree>
    <p:extLst>
      <p:ext uri="{BB962C8B-B14F-4D97-AF65-F5344CB8AC3E}">
        <p14:creationId xmlns:p14="http://schemas.microsoft.com/office/powerpoint/2010/main" val="140422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9CC8-713B-4643-BD6D-9A45897D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onsumers are eager to get out of the house, citing ease and indulgence as key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224D8-9102-4254-A429-D417422C3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Content Placeholder 10">
            <a:extLst>
              <a:ext uri="{FF2B5EF4-FFF2-40B4-BE49-F238E27FC236}">
                <a16:creationId xmlns:a16="http://schemas.microsoft.com/office/drawing/2014/main" id="{B66B508B-73F7-4C14-9AF1-2E3475F25D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9336414"/>
              </p:ext>
            </p:extLst>
          </p:nvPr>
        </p:nvGraphicFramePr>
        <p:xfrm>
          <a:off x="4520954" y="4326973"/>
          <a:ext cx="4314187" cy="214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75423B-C888-4AF0-A327-8A80A708AB14}"/>
              </a:ext>
            </a:extLst>
          </p:cNvPr>
          <p:cNvSpPr/>
          <p:nvPr/>
        </p:nvSpPr>
        <p:spPr>
          <a:xfrm>
            <a:off x="1604039" y="1908710"/>
            <a:ext cx="2834745" cy="646619"/>
          </a:xfrm>
          <a:prstGeom prst="roundRect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 feels like a little indulgence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96042-FB76-4CBA-9994-4993D8C025E8}"/>
              </a:ext>
            </a:extLst>
          </p:cNvPr>
          <p:cNvSpPr txBox="1"/>
          <p:nvPr/>
        </p:nvSpPr>
        <p:spPr>
          <a:xfrm>
            <a:off x="781432" y="1827537"/>
            <a:ext cx="152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35%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EA7040-1E1E-48CC-B82F-331E1FBE1722}"/>
              </a:ext>
            </a:extLst>
          </p:cNvPr>
          <p:cNvSpPr/>
          <p:nvPr/>
        </p:nvSpPr>
        <p:spPr>
          <a:xfrm>
            <a:off x="561040" y="996113"/>
            <a:ext cx="8166099" cy="583519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Indulgence, convenience, and change of scenery are the top reasons for breakfast out of the home for consumers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EA10CB-BF51-4EFB-8A60-5418E65AC303}"/>
              </a:ext>
            </a:extLst>
          </p:cNvPr>
          <p:cNvSpPr/>
          <p:nvPr/>
        </p:nvSpPr>
        <p:spPr>
          <a:xfrm>
            <a:off x="1604039" y="2683754"/>
            <a:ext cx="2834745" cy="646619"/>
          </a:xfrm>
          <a:prstGeom prst="roundRect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It’s nice to get out of the house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198AE-0573-42F3-B011-A79981101844}"/>
              </a:ext>
            </a:extLst>
          </p:cNvPr>
          <p:cNvSpPr txBox="1"/>
          <p:nvPr/>
        </p:nvSpPr>
        <p:spPr>
          <a:xfrm>
            <a:off x="781432" y="2602581"/>
            <a:ext cx="152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29%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61787E-3D3F-4C0F-893C-D3DF8F1691C8}"/>
              </a:ext>
            </a:extLst>
          </p:cNvPr>
          <p:cNvSpPr/>
          <p:nvPr/>
        </p:nvSpPr>
        <p:spPr>
          <a:xfrm>
            <a:off x="5527833" y="1903348"/>
            <a:ext cx="2834745" cy="6466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Quicker than making something at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5A7EF-1187-4FB2-AD53-CCAFE078C487}"/>
              </a:ext>
            </a:extLst>
          </p:cNvPr>
          <p:cNvSpPr txBox="1"/>
          <p:nvPr/>
        </p:nvSpPr>
        <p:spPr>
          <a:xfrm>
            <a:off x="4716791" y="1848493"/>
            <a:ext cx="152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28%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F3E34AE-D48F-4BEE-9771-B076711A9153}"/>
              </a:ext>
            </a:extLst>
          </p:cNvPr>
          <p:cNvSpPr/>
          <p:nvPr/>
        </p:nvSpPr>
        <p:spPr>
          <a:xfrm>
            <a:off x="5527833" y="2709100"/>
            <a:ext cx="2834745" cy="646619"/>
          </a:xfrm>
          <a:prstGeom prst="roundRect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There is no clean 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CFF413-55E3-43FD-8B22-72715D72C352}"/>
              </a:ext>
            </a:extLst>
          </p:cNvPr>
          <p:cNvSpPr txBox="1"/>
          <p:nvPr/>
        </p:nvSpPr>
        <p:spPr>
          <a:xfrm>
            <a:off x="4775639" y="2627929"/>
            <a:ext cx="152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20%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034256-4800-4B10-8971-EA8FF629A23B}"/>
              </a:ext>
            </a:extLst>
          </p:cNvPr>
          <p:cNvSpPr/>
          <p:nvPr/>
        </p:nvSpPr>
        <p:spPr>
          <a:xfrm>
            <a:off x="520704" y="3623748"/>
            <a:ext cx="8166099" cy="596859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Convenience channels are seeing high growth across consumers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E1200C-E760-4FA5-8BCF-4817659CE8FA}"/>
              </a:ext>
            </a:extLst>
          </p:cNvPr>
          <p:cNvSpPr/>
          <p:nvPr/>
        </p:nvSpPr>
        <p:spPr>
          <a:xfrm>
            <a:off x="2006222" y="4610965"/>
            <a:ext cx="2086495" cy="31772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Gen Z + Millennials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887B069-48CD-40D4-ABCE-36FDE22C6286}"/>
              </a:ext>
            </a:extLst>
          </p:cNvPr>
          <p:cNvSpPr/>
          <p:nvPr/>
        </p:nvSpPr>
        <p:spPr>
          <a:xfrm>
            <a:off x="2006224" y="5111272"/>
            <a:ext cx="2086495" cy="3177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Older Millennials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023896-7C7F-46EB-A653-5E863BF6F6E2}"/>
              </a:ext>
            </a:extLst>
          </p:cNvPr>
          <p:cNvSpPr/>
          <p:nvPr/>
        </p:nvSpPr>
        <p:spPr>
          <a:xfrm>
            <a:off x="1979205" y="5611580"/>
            <a:ext cx="2086495" cy="3177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 X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1DF255-6CED-4D15-82DD-929917D55B05}"/>
              </a:ext>
            </a:extLst>
          </p:cNvPr>
          <p:cNvSpPr/>
          <p:nvPr/>
        </p:nvSpPr>
        <p:spPr>
          <a:xfrm>
            <a:off x="622305" y="4579548"/>
            <a:ext cx="1199313" cy="1381177"/>
          </a:xfrm>
          <a:prstGeom prst="roundRect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Generations that frequent C-store:</a:t>
            </a:r>
          </a:p>
          <a:p>
            <a:pPr algn="ctr"/>
            <a:endParaRPr lang="en-US" sz="11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1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endParaRPr lang="en-US" sz="1100" b="1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2" name="Graphic 31" descr="Children with solid fill">
            <a:extLst>
              <a:ext uri="{FF2B5EF4-FFF2-40B4-BE49-F238E27FC236}">
                <a16:creationId xmlns:a16="http://schemas.microsoft.com/office/drawing/2014/main" id="{5BE70882-4774-4D6C-8E1A-7BCF23E34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271" y="5168617"/>
            <a:ext cx="903537" cy="903537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C5D611-DA25-43D0-9B62-45F899F214EA}"/>
              </a:ext>
            </a:extLst>
          </p:cNvPr>
          <p:cNvCxnSpPr>
            <a:cxnSpLocks/>
          </p:cNvCxnSpPr>
          <p:nvPr/>
        </p:nvCxnSpPr>
        <p:spPr>
          <a:xfrm>
            <a:off x="4553079" y="4447412"/>
            <a:ext cx="0" cy="15428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D243DFE-0DA4-47E5-9CFE-B8A7EC857B45}"/>
              </a:ext>
            </a:extLst>
          </p:cNvPr>
          <p:cNvSpPr txBox="1"/>
          <p:nvPr/>
        </p:nvSpPr>
        <p:spPr>
          <a:xfrm>
            <a:off x="375153" y="6357680"/>
            <a:ext cx="4149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Source: IRI, Winning Breakfast Generation by Generation Webinar, February 1, 2022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B93F54-E432-4238-BE2B-B7EAD4673046}"/>
              </a:ext>
            </a:extLst>
          </p:cNvPr>
          <p:cNvSpPr/>
          <p:nvPr/>
        </p:nvSpPr>
        <p:spPr>
          <a:xfrm>
            <a:off x="5600701" y="4773362"/>
            <a:ext cx="580629" cy="1188720"/>
          </a:xfrm>
          <a:prstGeom prst="rect">
            <a:avLst/>
          </a:prstGeom>
          <a:noFill/>
          <a:ln w="25400">
            <a:solidFill>
              <a:srgbClr val="92D050">
                <a:alpha val="98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B3CA34-0704-4F84-9D3B-934E5CFD34FB}"/>
              </a:ext>
            </a:extLst>
          </p:cNvPr>
          <p:cNvSpPr/>
          <p:nvPr/>
        </p:nvSpPr>
        <p:spPr>
          <a:xfrm>
            <a:off x="7830209" y="4334333"/>
            <a:ext cx="932790" cy="1655889"/>
          </a:xfrm>
          <a:prstGeom prst="rect">
            <a:avLst/>
          </a:prstGeom>
          <a:noFill/>
          <a:ln w="25400">
            <a:solidFill>
              <a:srgbClr val="92D050">
                <a:alpha val="98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6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6675-6EC7-4CA5-8502-15B1C1BF5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There is opportunity to strengthen consumer engagement during breakfast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31A88-8042-4847-A856-ACFF16F0B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D7FE434-102B-4D53-8A00-D079567AC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94664"/>
              </p:ext>
            </p:extLst>
          </p:nvPr>
        </p:nvGraphicFramePr>
        <p:xfrm>
          <a:off x="48577" y="2305991"/>
          <a:ext cx="4286379" cy="3835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BA9862-F64D-4D9D-BD89-A459E6C37467}"/>
              </a:ext>
            </a:extLst>
          </p:cNvPr>
          <p:cNvCxnSpPr>
            <a:cxnSpLocks/>
          </p:cNvCxnSpPr>
          <p:nvPr/>
        </p:nvCxnSpPr>
        <p:spPr>
          <a:xfrm>
            <a:off x="4588704" y="1258784"/>
            <a:ext cx="0" cy="48828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7486E4-7BC6-43C9-92AE-379E0B521C02}"/>
              </a:ext>
            </a:extLst>
          </p:cNvPr>
          <p:cNvSpPr txBox="1"/>
          <p:nvPr/>
        </p:nvSpPr>
        <p:spPr>
          <a:xfrm>
            <a:off x="112682" y="2569469"/>
            <a:ext cx="71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56%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526693-12F4-47C0-A636-47E2B317EC0A}"/>
              </a:ext>
            </a:extLst>
          </p:cNvPr>
          <p:cNvSpPr txBox="1"/>
          <p:nvPr/>
        </p:nvSpPr>
        <p:spPr>
          <a:xfrm>
            <a:off x="459297" y="3294334"/>
            <a:ext cx="740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43%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A8C7EB-CF77-42FC-8167-F049A7F525B5}"/>
              </a:ext>
            </a:extLst>
          </p:cNvPr>
          <p:cNvSpPr txBox="1"/>
          <p:nvPr/>
        </p:nvSpPr>
        <p:spPr>
          <a:xfrm>
            <a:off x="536884" y="3995745"/>
            <a:ext cx="740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41%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0D9CFB-9B8F-46D5-97D9-6FFD5040E315}"/>
              </a:ext>
            </a:extLst>
          </p:cNvPr>
          <p:cNvSpPr txBox="1"/>
          <p:nvPr/>
        </p:nvSpPr>
        <p:spPr>
          <a:xfrm>
            <a:off x="459296" y="4707910"/>
            <a:ext cx="740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38%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33BEF0-886C-4840-96DC-44F7D051DAD0}"/>
              </a:ext>
            </a:extLst>
          </p:cNvPr>
          <p:cNvSpPr txBox="1"/>
          <p:nvPr/>
        </p:nvSpPr>
        <p:spPr>
          <a:xfrm>
            <a:off x="128321" y="5437481"/>
            <a:ext cx="740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30%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1978B54-F21B-480E-AE69-9BC75F43DB61}"/>
              </a:ext>
            </a:extLst>
          </p:cNvPr>
          <p:cNvSpPr/>
          <p:nvPr/>
        </p:nvSpPr>
        <p:spPr>
          <a:xfrm>
            <a:off x="314270" y="1380007"/>
            <a:ext cx="4020684" cy="883567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4 in 10 people often skip breakfast. Differences can be seen across generations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A09A3D6-A5B3-4C36-8231-C9B5AB8CD775}"/>
              </a:ext>
            </a:extLst>
          </p:cNvPr>
          <p:cNvSpPr/>
          <p:nvPr/>
        </p:nvSpPr>
        <p:spPr>
          <a:xfrm>
            <a:off x="4842455" y="5329037"/>
            <a:ext cx="4020884" cy="70982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Breakfast foods hold weight in consumers’ lives overall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CFF0DC-378B-4785-9537-706605908FB4}"/>
              </a:ext>
            </a:extLst>
          </p:cNvPr>
          <p:cNvSpPr/>
          <p:nvPr/>
        </p:nvSpPr>
        <p:spPr>
          <a:xfrm>
            <a:off x="5140947" y="1427934"/>
            <a:ext cx="3422005" cy="1107384"/>
          </a:xfrm>
          <a:prstGeom prst="ellipse">
            <a:avLst/>
          </a:prstGeom>
          <a:solidFill>
            <a:srgbClr val="FFC0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95% of consumers eat breakfast foods in a typical week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876055-455F-4D0C-9BB7-A34B80E52E02}"/>
              </a:ext>
            </a:extLst>
          </p:cNvPr>
          <p:cNvSpPr/>
          <p:nvPr/>
        </p:nvSpPr>
        <p:spPr>
          <a:xfrm>
            <a:off x="5086503" y="2706769"/>
            <a:ext cx="3476449" cy="1107384"/>
          </a:xfrm>
          <a:prstGeom prst="ellipse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20% of grocery spending allocated to morning foods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0220B9-2C8B-4C8C-84A5-C991641340A5}"/>
              </a:ext>
            </a:extLst>
          </p:cNvPr>
          <p:cNvSpPr/>
          <p:nvPr/>
        </p:nvSpPr>
        <p:spPr>
          <a:xfrm>
            <a:off x="5130671" y="4003456"/>
            <a:ext cx="3476449" cy="1107384"/>
          </a:xfrm>
          <a:prstGeom prst="ellipse">
            <a:avLst/>
          </a:prstGeom>
          <a:solidFill>
            <a:schemeClr val="accent3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12% increase in eating in the morning since start of pandemic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B7AC9D-AF54-4CD8-8C4A-2339375EB102}"/>
              </a:ext>
            </a:extLst>
          </p:cNvPr>
          <p:cNvSpPr txBox="1"/>
          <p:nvPr/>
        </p:nvSpPr>
        <p:spPr>
          <a:xfrm>
            <a:off x="375153" y="6357680"/>
            <a:ext cx="4149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IRI, Winning Breakfast Generation by Generation Webinar, February 1, 2022</a:t>
            </a:r>
          </a:p>
        </p:txBody>
      </p:sp>
    </p:spTree>
    <p:extLst>
      <p:ext uri="{BB962C8B-B14F-4D97-AF65-F5344CB8AC3E}">
        <p14:creationId xmlns:p14="http://schemas.microsoft.com/office/powerpoint/2010/main" val="1527239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null">
            <a:extLst>
              <a:ext uri="{FF2B5EF4-FFF2-40B4-BE49-F238E27FC236}">
                <a16:creationId xmlns:a16="http://schemas.microsoft.com/office/drawing/2014/main" id="{29C9FB52-234D-4A78-9746-840390BA2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0" t="13194" r="19664" b="14584"/>
          <a:stretch/>
        </p:blipFill>
        <p:spPr bwMode="auto">
          <a:xfrm>
            <a:off x="4697033" y="1133929"/>
            <a:ext cx="3913273" cy="30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null">
            <a:extLst>
              <a:ext uri="{FF2B5EF4-FFF2-40B4-BE49-F238E27FC236}">
                <a16:creationId xmlns:a16="http://schemas.microsoft.com/office/drawing/2014/main" id="{9F094E35-3D96-4642-BF5D-38DB37C4F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18986" r="19993" b="21622"/>
          <a:stretch/>
        </p:blipFill>
        <p:spPr bwMode="auto">
          <a:xfrm>
            <a:off x="434948" y="1568009"/>
            <a:ext cx="4137052" cy="25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D5BF3-5119-40F0-B6C5-7C1FF6DE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KIND’s top guardrails aligns with the healthy and convenient breakfast trends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59B69-1D89-40D7-982F-B51CBAC10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97F01-82BB-8844-8F2A-5D1FFD52C14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11A42-619C-4185-ABB8-3FC9EA504243}"/>
              </a:ext>
            </a:extLst>
          </p:cNvPr>
          <p:cNvSpPr txBox="1"/>
          <p:nvPr/>
        </p:nvSpPr>
        <p:spPr>
          <a:xfrm>
            <a:off x="389290" y="6356353"/>
            <a:ext cx="4263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Images and charts from “KIND Overview and One Pagers Oct. 2020”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6D9A07C-AF6E-4AA6-8799-D010090756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2" y="4398176"/>
            <a:ext cx="3587756" cy="1566260"/>
          </a:xfrm>
          <a:prstGeom prst="rect">
            <a:avLst/>
          </a:prstGeom>
          <a:ln w="31750">
            <a:solidFill>
              <a:schemeClr val="accent4"/>
            </a:solidFill>
          </a:ln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953D8F81-EDA7-44EF-87E3-357CA84FBC56}"/>
              </a:ext>
            </a:extLst>
          </p:cNvPr>
          <p:cNvSpPr/>
          <p:nvPr/>
        </p:nvSpPr>
        <p:spPr>
          <a:xfrm>
            <a:off x="486394" y="1909814"/>
            <a:ext cx="3769526" cy="72512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 pitchFamily="2" charset="0"/>
              </a:rPr>
              <a:t>Guardrail #1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Helvetica" pitchFamily="2" charset="0"/>
              </a:rPr>
              <a:t>Healthy and Tasty</a:t>
            </a:r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80185A90-DE69-477B-B93E-F1EB86436773}"/>
              </a:ext>
            </a:extLst>
          </p:cNvPr>
          <p:cNvSpPr/>
          <p:nvPr/>
        </p:nvSpPr>
        <p:spPr>
          <a:xfrm>
            <a:off x="845028" y="2903594"/>
            <a:ext cx="3052259" cy="6207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 pitchFamily="2" charset="0"/>
              </a:rPr>
              <a:t>“Nutrient dense first ingredient, minimal sugar, delicious”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D25FFB-0831-4C86-9582-2F03CF2868B3}"/>
              </a:ext>
            </a:extLst>
          </p:cNvPr>
          <p:cNvSpPr/>
          <p:nvPr/>
        </p:nvSpPr>
        <p:spPr>
          <a:xfrm>
            <a:off x="529760" y="3783271"/>
            <a:ext cx="3913273" cy="422639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KIND ranks #1 on consumers’ perspective of health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3835E3-EAFE-40D2-9B39-FAFA1099C2CB}"/>
              </a:ext>
            </a:extLst>
          </p:cNvPr>
          <p:cNvSpPr/>
          <p:nvPr/>
        </p:nvSpPr>
        <p:spPr>
          <a:xfrm>
            <a:off x="531727" y="1171752"/>
            <a:ext cx="3913273" cy="5347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“Consumers are prioritizing health across generations”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22F8FB-ADE5-4317-85E4-275FCC4332E7}"/>
              </a:ext>
            </a:extLst>
          </p:cNvPr>
          <p:cNvSpPr/>
          <p:nvPr/>
        </p:nvSpPr>
        <p:spPr>
          <a:xfrm>
            <a:off x="4723863" y="1171752"/>
            <a:ext cx="3913273" cy="529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“Convenience channels are seeing high growth across consumers”</a:t>
            </a:r>
          </a:p>
        </p:txBody>
      </p:sp>
      <p:sp>
        <p:nvSpPr>
          <p:cNvPr id="19" name="Rounded Rectangle 23">
            <a:extLst>
              <a:ext uri="{FF2B5EF4-FFF2-40B4-BE49-F238E27FC236}">
                <a16:creationId xmlns:a16="http://schemas.microsoft.com/office/drawing/2014/main" id="{552A6534-4A41-4E93-B346-3270432640C4}"/>
              </a:ext>
            </a:extLst>
          </p:cNvPr>
          <p:cNvSpPr/>
          <p:nvPr/>
        </p:nvSpPr>
        <p:spPr>
          <a:xfrm>
            <a:off x="4888080" y="1893066"/>
            <a:ext cx="3769526" cy="72512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Helvetica" pitchFamily="2" charset="0"/>
              </a:rPr>
              <a:t>Guardrail</a:t>
            </a:r>
            <a:r>
              <a:rPr lang="en-US" sz="1400" b="1" dirty="0">
                <a:solidFill>
                  <a:schemeClr val="tx1"/>
                </a:solidFill>
                <a:latin typeface="Helvetica" pitchFamily="2" charset="0"/>
              </a:rPr>
              <a:t> #</a:t>
            </a:r>
            <a:r>
              <a:rPr lang="en-US" sz="1400" b="1">
                <a:solidFill>
                  <a:schemeClr val="tx1"/>
                </a:solidFill>
                <a:latin typeface="Helvetica" pitchFamily="2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Helvetica" pitchFamily="2" charset="0"/>
              </a:rPr>
              <a:t>Convenient</a:t>
            </a:r>
            <a:endParaRPr lang="en-US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0" name="Rounded Rectangle 23">
            <a:extLst>
              <a:ext uri="{FF2B5EF4-FFF2-40B4-BE49-F238E27FC236}">
                <a16:creationId xmlns:a16="http://schemas.microsoft.com/office/drawing/2014/main" id="{045CBD38-D8F5-4FAC-AD08-E31C64B463B1}"/>
              </a:ext>
            </a:extLst>
          </p:cNvPr>
          <p:cNvSpPr/>
          <p:nvPr/>
        </p:nvSpPr>
        <p:spPr>
          <a:xfrm>
            <a:off x="5246713" y="2922969"/>
            <a:ext cx="3052260" cy="6125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Helvetica" pitchFamily="2" charset="0"/>
              </a:rPr>
              <a:t>“Making eating healthier easier”</a:t>
            </a:r>
            <a:endParaRPr lang="en-US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26D5B4-F7D5-4B2C-B322-235510175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82"/>
          <a:stretch/>
        </p:blipFill>
        <p:spPr>
          <a:xfrm>
            <a:off x="4888080" y="4398176"/>
            <a:ext cx="3587758" cy="156626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69024FA-961D-41CB-ACD2-B57D52A8EEB2}"/>
              </a:ext>
            </a:extLst>
          </p:cNvPr>
          <p:cNvSpPr/>
          <p:nvPr/>
        </p:nvSpPr>
        <p:spPr>
          <a:xfrm>
            <a:off x="4699000" y="3780368"/>
            <a:ext cx="3913273" cy="42184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KIND can capitalize on protein trend and convenience with protein bar singles</a:t>
            </a:r>
          </a:p>
        </p:txBody>
      </p:sp>
    </p:spTree>
    <p:extLst>
      <p:ext uri="{BB962C8B-B14F-4D97-AF65-F5344CB8AC3E}">
        <p14:creationId xmlns:p14="http://schemas.microsoft.com/office/powerpoint/2010/main" val="4119440586"/>
      </p:ext>
    </p:extLst>
  </p:cSld>
  <p:clrMapOvr>
    <a:masterClrMapping/>
  </p:clrMapOvr>
</p:sld>
</file>

<file path=ppt/theme/theme1.xml><?xml version="1.0" encoding="utf-8"?>
<a:theme xmlns:a="http://schemas.openxmlformats.org/drawingml/2006/main" name="Kind Snacks Theme">
  <a:themeElements>
    <a:clrScheme name="KIN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AAB00"/>
      </a:accent1>
      <a:accent2>
        <a:srgbClr val="EE351A"/>
      </a:accent2>
      <a:accent3>
        <a:srgbClr val="A8B400"/>
      </a:accent3>
      <a:accent4>
        <a:srgbClr val="5EB6E4"/>
      </a:accent4>
      <a:accent5>
        <a:srgbClr val="EAAB00"/>
      </a:accent5>
      <a:accent6>
        <a:srgbClr val="EE351A"/>
      </a:accent6>
      <a:hlink>
        <a:srgbClr val="EAAB00"/>
      </a:hlink>
      <a:folHlink>
        <a:srgbClr val="EAAB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KIN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AAB00"/>
      </a:accent1>
      <a:accent2>
        <a:srgbClr val="EE351A"/>
      </a:accent2>
      <a:accent3>
        <a:srgbClr val="A8B400"/>
      </a:accent3>
      <a:accent4>
        <a:srgbClr val="5EB6E4"/>
      </a:accent4>
      <a:accent5>
        <a:srgbClr val="EAAB00"/>
      </a:accent5>
      <a:accent6>
        <a:srgbClr val="EE351A"/>
      </a:accent6>
      <a:hlink>
        <a:srgbClr val="EAAB00"/>
      </a:hlink>
      <a:folHlink>
        <a:srgbClr val="EAAB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Kind Document" ma:contentTypeID="0x010100508B1CCF35D323448726B8392EA4238400D49397570D464B4BAEA3E4200BE2969B" ma:contentTypeVersion="4" ma:contentTypeDescription="Create a new document." ma:contentTypeScope="" ma:versionID="633ee80e1f3986366c27beff81d829ce">
  <xsd:schema xmlns:xsd="http://www.w3.org/2001/XMLSchema" xmlns:xs="http://www.w3.org/2001/XMLSchema" xmlns:p="http://schemas.microsoft.com/office/2006/metadata/properties" xmlns:ns2="ff7c8487-cf4b-4ec7-b92d-1b51d57b1899" targetNamespace="http://schemas.microsoft.com/office/2006/metadata/properties" ma:root="true" ma:fieldsID="4d2f0231c8a0045f887df918ce0f80aa" ns2:_="">
    <xsd:import namespace="ff7c8487-cf4b-4ec7-b92d-1b51d57b18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7c8487-cf4b-4ec7-b92d-1b51d57b1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3C41E-C7B3-4EFD-BD2D-44EE2DE66E40}">
  <ds:schemaRefs>
    <ds:schemaRef ds:uri="ff7c8487-cf4b-4ec7-b92d-1b51d57b18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6078FD-1811-48D8-B1AD-1D6650238D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98BF2E-E35D-4F4F-84E5-23F41B45D567}">
  <ds:schemaRefs>
    <ds:schemaRef ds:uri="ff7c8487-cf4b-4ec7-b92d-1b51d57b18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1299</Words>
  <Application>Microsoft Office PowerPoint</Application>
  <PresentationFormat>On-screen Show (4:3)</PresentationFormat>
  <Paragraphs>310</Paragraphs>
  <Slides>10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Kind Snacks Theme</vt:lpstr>
      <vt:lpstr>Winning breakfast, generation by generation</vt:lpstr>
      <vt:lpstr>Agenda</vt:lpstr>
      <vt:lpstr>Breakfast is winning, despite inflation and supply chain issues</vt:lpstr>
      <vt:lpstr>The Covid pandemic has made consumers more health conscious</vt:lpstr>
      <vt:lpstr>Breakfast is an important meal across generations, but the meal differs by age group</vt:lpstr>
      <vt:lpstr>Breakfast trends cont.</vt:lpstr>
      <vt:lpstr>Consumers are eager to get out of the house, citing ease and indulgence as key factors</vt:lpstr>
      <vt:lpstr>There is opportunity to strengthen consumer engagement during breakfast</vt:lpstr>
      <vt:lpstr>KIND’s top guardrails aligns with the healthy and convenient breakfast trends  </vt:lpstr>
      <vt:lpstr>KIND’s Promise aligns with the top 3 attributes consumers are looking for in breakfast</vt:lpstr>
    </vt:vector>
  </TitlesOfParts>
  <Company>EMEHT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Kind Snacks presentation template</dc:title>
  <dc:creator>N. W. Skyles</dc:creator>
  <cp:lastModifiedBy>Julianne Sackett</cp:lastModifiedBy>
  <cp:revision>7</cp:revision>
  <cp:lastPrinted>2013-04-22T22:17:51Z</cp:lastPrinted>
  <dcterms:created xsi:type="dcterms:W3CDTF">2013-03-11T17:13:45Z</dcterms:created>
  <dcterms:modified xsi:type="dcterms:W3CDTF">2022-08-31T14:53:59Z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0x010100508B1CCF35D323448726B8392EA4238400D49397570D464B4BAEA3E4200BE2969B</vt:lpwstr>
  </property>
</Properties>
</file>